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0"/>
  </p:notesMasterIdLst>
  <p:handoutMasterIdLst>
    <p:handoutMasterId r:id="rId51"/>
  </p:handoutMasterIdLst>
  <p:sldIdLst>
    <p:sldId id="256" r:id="rId2"/>
    <p:sldId id="257" r:id="rId3"/>
    <p:sldId id="276" r:id="rId4"/>
    <p:sldId id="295" r:id="rId5"/>
    <p:sldId id="280" r:id="rId6"/>
    <p:sldId id="263" r:id="rId7"/>
    <p:sldId id="281" r:id="rId8"/>
    <p:sldId id="277" r:id="rId9"/>
    <p:sldId id="270" r:id="rId10"/>
    <p:sldId id="278" r:id="rId11"/>
    <p:sldId id="271" r:id="rId12"/>
    <p:sldId id="269" r:id="rId13"/>
    <p:sldId id="279" r:id="rId14"/>
    <p:sldId id="265" r:id="rId15"/>
    <p:sldId id="266" r:id="rId16"/>
    <p:sldId id="274" r:id="rId17"/>
    <p:sldId id="282" r:id="rId18"/>
    <p:sldId id="264" r:id="rId19"/>
    <p:sldId id="283" r:id="rId20"/>
    <p:sldId id="284" r:id="rId21"/>
    <p:sldId id="287" r:id="rId22"/>
    <p:sldId id="289" r:id="rId23"/>
    <p:sldId id="288" r:id="rId24"/>
    <p:sldId id="292" r:id="rId25"/>
    <p:sldId id="290" r:id="rId26"/>
    <p:sldId id="285" r:id="rId27"/>
    <p:sldId id="291" r:id="rId28"/>
    <p:sldId id="293" r:id="rId29"/>
    <p:sldId id="294" r:id="rId30"/>
    <p:sldId id="286" r:id="rId31"/>
    <p:sldId id="296" r:id="rId32"/>
    <p:sldId id="267" r:id="rId33"/>
    <p:sldId id="297" r:id="rId34"/>
    <p:sldId id="298" r:id="rId35"/>
    <p:sldId id="299" r:id="rId36"/>
    <p:sldId id="300" r:id="rId37"/>
    <p:sldId id="301" r:id="rId38"/>
    <p:sldId id="258" r:id="rId39"/>
    <p:sldId id="302" r:id="rId40"/>
    <p:sldId id="303" r:id="rId41"/>
    <p:sldId id="304" r:id="rId42"/>
    <p:sldId id="260" r:id="rId43"/>
    <p:sldId id="261" r:id="rId44"/>
    <p:sldId id="305" r:id="rId45"/>
    <p:sldId id="306" r:id="rId46"/>
    <p:sldId id="307" r:id="rId47"/>
    <p:sldId id="273" r:id="rId48"/>
    <p:sldId id="30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7"/>
    <p:restoredTop sz="71165"/>
  </p:normalViewPr>
  <p:slideViewPr>
    <p:cSldViewPr snapToGrid="0" snapToObjects="1">
      <p:cViewPr varScale="1">
        <p:scale>
          <a:sx n="106" d="100"/>
          <a:sy n="106" d="100"/>
        </p:scale>
        <p:origin x="1216" y="184"/>
      </p:cViewPr>
      <p:guideLst/>
    </p:cSldViewPr>
  </p:slideViewPr>
  <p:notesTextViewPr>
    <p:cViewPr>
      <p:scale>
        <a:sx n="1" d="1"/>
        <a:sy n="1" d="1"/>
      </p:scale>
      <p:origin x="0" y="0"/>
    </p:cViewPr>
  </p:notesTextViewPr>
  <p:sorterViewPr>
    <p:cViewPr>
      <p:scale>
        <a:sx n="134" d="100"/>
        <a:sy n="13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13-6540-9191-E705191748C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13-6540-9191-E705191748C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13-6540-9191-E705191748C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99B2-DA4D-BF72-0FE1F802B05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313-6540-9191-E705191748C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313-6540-9191-E705191748C3}"/>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D313-6540-9191-E705191748C3}"/>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1-99B2-DA4D-BF72-0FE1F802B055}"/>
              </c:ext>
            </c:extLst>
          </c:dPt>
          <c:cat>
            <c:strRef>
              <c:f>Sheet1!$A$2:$A$5</c:f>
              <c:strCache>
                <c:ptCount val="4"/>
                <c:pt idx="0">
                  <c:v>Exams</c:v>
                </c:pt>
                <c:pt idx="1">
                  <c:v>News</c:v>
                </c:pt>
                <c:pt idx="2">
                  <c:v>Particpation</c:v>
                </c:pt>
                <c:pt idx="3">
                  <c:v>Writing Assignment</c:v>
                </c:pt>
              </c:strCache>
            </c:strRef>
          </c:cat>
          <c:val>
            <c:numRef>
              <c:f>Sheet1!$B$2:$B$5</c:f>
              <c:numCache>
                <c:formatCode>General</c:formatCode>
                <c:ptCount val="4"/>
                <c:pt idx="0">
                  <c:v>40</c:v>
                </c:pt>
                <c:pt idx="1">
                  <c:v>15</c:v>
                </c:pt>
                <c:pt idx="2">
                  <c:v>10</c:v>
                </c:pt>
                <c:pt idx="3">
                  <c:v>40</c:v>
                </c:pt>
              </c:numCache>
            </c:numRef>
          </c:val>
          <c:extLst>
            <c:ext xmlns:c16="http://schemas.microsoft.com/office/drawing/2014/chart" uri="{C3380CC4-5D6E-409C-BE32-E72D297353CC}">
              <c16:uniqueId val="{00000000-99B2-DA4D-BF72-0FE1F802B055}"/>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3.3341463750319225E-2"/>
          <c:y val="0.78714270426533228"/>
          <c:w val="0.96623130704991245"/>
          <c:h val="0.21285729573466775"/>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tint val="80000"/>
                      <a:satMod val="107000"/>
                      <a:lumMod val="103000"/>
                    </a:schemeClr>
                  </a:gs>
                  <a:gs pos="100000">
                    <a:schemeClr val="accent1">
                      <a:tint val="82000"/>
                      <a:satMod val="109000"/>
                      <a:lumMod val="103000"/>
                    </a:schemeClr>
                  </a:gs>
                </a:gsLst>
                <a:lin ang="5400000" scaled="0"/>
              </a:gradFill>
              <a:ln w="9525" cap="flat" cmpd="sng" algn="ctr">
                <a:solidFill>
                  <a:schemeClr val="accent1">
                    <a:shade val="95000"/>
                  </a:schemeClr>
                </a:solidFill>
                <a:round/>
              </a:ln>
              <a:effectLst/>
            </c:spPr>
            <c:extLst>
              <c:ext xmlns:c16="http://schemas.microsoft.com/office/drawing/2014/chart" uri="{C3380CC4-5D6E-409C-BE32-E72D297353CC}">
                <c16:uniqueId val="{00000001-24AF-104E-AE03-FFB53B93DC35}"/>
              </c:ext>
            </c:extLst>
          </c:dPt>
          <c:dPt>
            <c:idx val="1"/>
            <c:bubble3D val="0"/>
            <c:spPr>
              <a:gradFill rotWithShape="1">
                <a:gsLst>
                  <a:gs pos="0">
                    <a:schemeClr val="accent2">
                      <a:tint val="80000"/>
                      <a:satMod val="107000"/>
                      <a:lumMod val="103000"/>
                    </a:schemeClr>
                  </a:gs>
                  <a:gs pos="100000">
                    <a:schemeClr val="accent2">
                      <a:tint val="82000"/>
                      <a:satMod val="109000"/>
                      <a:lumMod val="103000"/>
                    </a:schemeClr>
                  </a:gs>
                </a:gsLst>
                <a:lin ang="5400000" scaled="0"/>
              </a:gradFill>
              <a:ln w="9525" cap="flat" cmpd="sng" algn="ctr">
                <a:solidFill>
                  <a:schemeClr val="accent2">
                    <a:shade val="95000"/>
                  </a:schemeClr>
                </a:solidFill>
                <a:round/>
              </a:ln>
              <a:effectLst/>
            </c:spPr>
            <c:extLst>
              <c:ext xmlns:c16="http://schemas.microsoft.com/office/drawing/2014/chart" uri="{C3380CC4-5D6E-409C-BE32-E72D297353CC}">
                <c16:uniqueId val="{00000003-24AF-104E-AE03-FFB53B93DC35}"/>
              </c:ext>
            </c:extLst>
          </c:dPt>
          <c:dPt>
            <c:idx val="2"/>
            <c:bubble3D val="0"/>
            <c:spPr>
              <a:gradFill rotWithShape="1">
                <a:gsLst>
                  <a:gs pos="0">
                    <a:schemeClr val="accent3">
                      <a:tint val="80000"/>
                      <a:satMod val="107000"/>
                      <a:lumMod val="103000"/>
                    </a:schemeClr>
                  </a:gs>
                  <a:gs pos="100000">
                    <a:schemeClr val="accent3">
                      <a:tint val="82000"/>
                      <a:satMod val="109000"/>
                      <a:lumMod val="103000"/>
                    </a:schemeClr>
                  </a:gs>
                </a:gsLst>
                <a:lin ang="5400000" scaled="0"/>
              </a:gradFill>
              <a:ln w="9525" cap="flat" cmpd="sng" algn="ctr">
                <a:solidFill>
                  <a:schemeClr val="accent3">
                    <a:shade val="95000"/>
                  </a:schemeClr>
                </a:solidFill>
                <a:round/>
              </a:ln>
              <a:effectLst/>
            </c:spPr>
            <c:extLst>
              <c:ext xmlns:c16="http://schemas.microsoft.com/office/drawing/2014/chart" uri="{C3380CC4-5D6E-409C-BE32-E72D297353CC}">
                <c16:uniqueId val="{00000005-24AF-104E-AE03-FFB53B93DC35}"/>
              </c:ext>
            </c:extLst>
          </c:dPt>
          <c:dPt>
            <c:idx val="3"/>
            <c:bubble3D val="0"/>
            <c:spPr>
              <a:gradFill rotWithShape="1">
                <a:gsLst>
                  <a:gs pos="0">
                    <a:schemeClr val="accent4">
                      <a:tint val="80000"/>
                      <a:satMod val="107000"/>
                      <a:lumMod val="103000"/>
                    </a:schemeClr>
                  </a:gs>
                  <a:gs pos="100000">
                    <a:schemeClr val="accent4">
                      <a:tint val="82000"/>
                      <a:satMod val="109000"/>
                      <a:lumMod val="103000"/>
                    </a:schemeClr>
                  </a:gs>
                </a:gsLst>
                <a:lin ang="5400000" scaled="0"/>
              </a:gradFill>
              <a:ln w="9525" cap="flat" cmpd="sng" algn="ctr">
                <a:solidFill>
                  <a:schemeClr val="accent4">
                    <a:shade val="95000"/>
                  </a:schemeClr>
                </a:solidFill>
                <a:round/>
              </a:ln>
              <a:effectLst/>
            </c:spPr>
            <c:extLst>
              <c:ext xmlns:c16="http://schemas.microsoft.com/office/drawing/2014/chart" uri="{C3380CC4-5D6E-409C-BE32-E72D297353CC}">
                <c16:uniqueId val="{00000007-24AF-104E-AE03-FFB53B93DC3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Proposal</c:v>
                </c:pt>
                <c:pt idx="1">
                  <c:v>Draft</c:v>
                </c:pt>
                <c:pt idx="2">
                  <c:v>Peer Reviews</c:v>
                </c:pt>
                <c:pt idx="3">
                  <c:v>Final</c:v>
                </c:pt>
              </c:strCache>
            </c:strRef>
          </c:cat>
          <c:val>
            <c:numRef>
              <c:f>Sheet1!$B$2:$B$5</c:f>
              <c:numCache>
                <c:formatCode>General</c:formatCode>
                <c:ptCount val="4"/>
                <c:pt idx="0">
                  <c:v>5</c:v>
                </c:pt>
                <c:pt idx="1">
                  <c:v>10</c:v>
                </c:pt>
                <c:pt idx="2">
                  <c:v>5</c:v>
                </c:pt>
                <c:pt idx="3">
                  <c:v>15</c:v>
                </c:pt>
              </c:numCache>
            </c:numRef>
          </c:val>
          <c:extLst>
            <c:ext xmlns:c16="http://schemas.microsoft.com/office/drawing/2014/chart" uri="{C3380CC4-5D6E-409C-BE32-E72D297353CC}">
              <c16:uniqueId val="{00000000-22F6-CA4C-AFD2-7A98A425EDBD}"/>
            </c:ext>
          </c:extLst>
        </c:ser>
        <c:dLbls>
          <c:dLblPos val="ctr"/>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E4115E-1ACD-C04E-8730-5BA06A2B0526}" type="datetimeFigureOut">
              <a:rPr lang="en-US" smtClean="0"/>
              <a:t>8/23/18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03D1D8-9F8B-8D4D-AECB-38A5BB2D3E7D}" type="slidenum">
              <a:rPr lang="en-US" smtClean="0"/>
              <a:t>‹#›</a:t>
            </a:fld>
            <a:endParaRPr lang="en-US"/>
          </a:p>
        </p:txBody>
      </p:sp>
    </p:spTree>
    <p:extLst>
      <p:ext uri="{BB962C8B-B14F-4D97-AF65-F5344CB8AC3E}">
        <p14:creationId xmlns:p14="http://schemas.microsoft.com/office/powerpoint/2010/main" val="1064619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DB4D6-B5D5-764E-995F-B514E2E6F6BD}" type="datetimeFigureOut">
              <a:rPr lang="en-US" smtClean="0"/>
              <a:t>8/23/18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22AE3-4E1E-B14C-AFD1-28C270FC130F}" type="slidenum">
              <a:rPr lang="en-US" smtClean="0"/>
              <a:t>‹#›</a:t>
            </a:fld>
            <a:endParaRPr lang="en-US"/>
          </a:p>
        </p:txBody>
      </p:sp>
    </p:spTree>
    <p:extLst>
      <p:ext uri="{BB962C8B-B14F-4D97-AF65-F5344CB8AC3E}">
        <p14:creationId xmlns:p14="http://schemas.microsoft.com/office/powerpoint/2010/main" val="36492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Affinity for different disciplines</a:t>
            </a:r>
          </a:p>
          <a:p>
            <a:r>
              <a:rPr lang="en-US" dirty="0"/>
              <a:t>Major</a:t>
            </a:r>
          </a:p>
          <a:p>
            <a:r>
              <a:rPr lang="en-US" dirty="0"/>
              <a:t>Taken Stats</a:t>
            </a:r>
          </a:p>
          <a:p>
            <a:r>
              <a:rPr lang="en-US" dirty="0"/>
              <a:t>Taken Biology</a:t>
            </a:r>
          </a:p>
          <a:p>
            <a:r>
              <a:rPr lang="en-US" dirty="0"/>
              <a:t>Written Research Paper</a:t>
            </a:r>
            <a:br>
              <a:rPr lang="en-US" dirty="0"/>
            </a:br>
            <a:r>
              <a:rPr lang="en-US" dirty="0"/>
              <a:t>Why this class (post it notes)</a:t>
            </a:r>
          </a:p>
        </p:txBody>
      </p:sp>
      <p:sp>
        <p:nvSpPr>
          <p:cNvPr id="4" name="Slide Number Placeholder 3"/>
          <p:cNvSpPr>
            <a:spLocks noGrp="1"/>
          </p:cNvSpPr>
          <p:nvPr>
            <p:ph type="sldNum" sz="quarter" idx="10"/>
          </p:nvPr>
        </p:nvSpPr>
        <p:spPr/>
        <p:txBody>
          <a:bodyPr/>
          <a:lstStyle/>
          <a:p>
            <a:fld id="{8A922AE3-4E1E-B14C-AFD1-28C270FC130F}" type="slidenum">
              <a:rPr lang="en-US" smtClean="0"/>
              <a:t>3</a:t>
            </a:fld>
            <a:endParaRPr lang="en-US"/>
          </a:p>
        </p:txBody>
      </p:sp>
    </p:spTree>
    <p:extLst>
      <p:ext uri="{BB962C8B-B14F-4D97-AF65-F5344CB8AC3E}">
        <p14:creationId xmlns:p14="http://schemas.microsoft.com/office/powerpoint/2010/main" val="330611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22AE3-4E1E-B14C-AFD1-28C270FC130F}" type="slidenum">
              <a:rPr lang="en-US" smtClean="0"/>
              <a:t>6</a:t>
            </a:fld>
            <a:endParaRPr lang="en-US"/>
          </a:p>
        </p:txBody>
      </p:sp>
    </p:spTree>
    <p:extLst>
      <p:ext uri="{BB962C8B-B14F-4D97-AF65-F5344CB8AC3E}">
        <p14:creationId xmlns:p14="http://schemas.microsoft.com/office/powerpoint/2010/main" val="166558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a:solidFill>
                  <a:schemeClr val="dk1"/>
                </a:solidFill>
                <a:latin typeface="Calibri"/>
                <a:ea typeface="Calibri"/>
                <a:cs typeface="Calibri"/>
                <a:sym typeface="Calibri"/>
              </a:rPr>
              <a:t>Inclusive teaching guidelines discussion points</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This is going to be hard, we expect people to be considerate.</a:t>
            </a: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Misconceptions of obesity.</a:t>
            </a: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We will try to model appropriate behaviors and language.</a:t>
            </a: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If we see any issues, we will reach out to you.  Please talk to us.</a:t>
            </a:r>
          </a:p>
          <a:p>
            <a:pPr marL="457200" marR="0" lvl="1" indent="0" algn="l" rtl="0">
              <a:spcBef>
                <a:spcPts val="0"/>
              </a:spcBef>
              <a:buSzPct val="25000"/>
              <a:buNone/>
            </a:pPr>
            <a:r>
              <a:rPr lang="en" sz="1200" b="0" i="0" u="none" strike="noStrike" cap="none">
                <a:solidFill>
                  <a:schemeClr val="dk1"/>
                </a:solidFill>
                <a:latin typeface="Calibri"/>
                <a:ea typeface="Calibri"/>
                <a:cs typeface="Calibri"/>
                <a:sym typeface="Calibri"/>
              </a:rPr>
              <a:t>Handout from CRLT, discuss amongst each other and how it relates to this course.</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167" name="Shape 16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423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Give a couple of examples</a:t>
            </a:r>
          </a:p>
          <a:p>
            <a:pPr marL="0" marR="0" lvl="0" indent="0" algn="l" rtl="0">
              <a:spcBef>
                <a:spcPts val="0"/>
              </a:spcBef>
              <a:buSzPct val="25000"/>
              <a:buNone/>
            </a:pPr>
            <a:endParaRPr lang="en"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Try a student centered example</a:t>
            </a:r>
          </a:p>
          <a:p>
            <a:pPr marL="0" marR="0" lvl="0" indent="0" algn="l" rtl="0">
              <a:spcBef>
                <a:spcPts val="0"/>
              </a:spcBef>
              <a:buSzPct val="25000"/>
              <a:buNone/>
            </a:pPr>
            <a:endParaRPr lang="en"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Inclusive teaching guidelines discussion points</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a:p>
            <a:pPr marL="457200" marR="0" lvl="1" indent="0" algn="l" rtl="0">
              <a:spcBef>
                <a:spcPts val="0"/>
              </a:spcBef>
              <a:buSzPct val="25000"/>
              <a:buNone/>
            </a:pPr>
            <a:r>
              <a:rPr lang="en" sz="1200" b="0" i="0" u="none" strike="noStrike" cap="none" dirty="0">
                <a:solidFill>
                  <a:schemeClr val="dk1"/>
                </a:solidFill>
                <a:latin typeface="Calibri"/>
                <a:ea typeface="Calibri"/>
                <a:cs typeface="Calibri"/>
                <a:sym typeface="Calibri"/>
              </a:rPr>
              <a:t>This is going to be hard, we expect people to be considerate.</a:t>
            </a:r>
          </a:p>
          <a:p>
            <a:pPr marL="457200" marR="0" lvl="1" indent="0" algn="l" rtl="0">
              <a:spcBef>
                <a:spcPts val="0"/>
              </a:spcBef>
              <a:buSzPct val="25000"/>
              <a:buNone/>
            </a:pPr>
            <a:r>
              <a:rPr lang="en" sz="1200" b="0" i="0" u="none" strike="noStrike" cap="none" dirty="0">
                <a:solidFill>
                  <a:schemeClr val="dk1"/>
                </a:solidFill>
                <a:latin typeface="Calibri"/>
                <a:ea typeface="Calibri"/>
                <a:cs typeface="Calibri"/>
                <a:sym typeface="Calibri"/>
              </a:rPr>
              <a:t>Misconceptions of obesity.</a:t>
            </a:r>
          </a:p>
          <a:p>
            <a:pPr marL="457200" marR="0" lvl="1" indent="0" algn="l" rtl="0">
              <a:spcBef>
                <a:spcPts val="0"/>
              </a:spcBef>
              <a:buSzPct val="25000"/>
              <a:buNone/>
            </a:pPr>
            <a:r>
              <a:rPr lang="en" sz="1200" b="0" i="0" u="none" strike="noStrike" cap="none" dirty="0">
                <a:solidFill>
                  <a:schemeClr val="dk1"/>
                </a:solidFill>
                <a:latin typeface="Calibri"/>
                <a:ea typeface="Calibri"/>
                <a:cs typeface="Calibri"/>
                <a:sym typeface="Calibri"/>
              </a:rPr>
              <a:t>We will try to model appropriate behaviors and language.</a:t>
            </a:r>
          </a:p>
          <a:p>
            <a:pPr marL="457200" marR="0" lvl="1" indent="0" algn="l" rtl="0">
              <a:spcBef>
                <a:spcPts val="0"/>
              </a:spcBef>
              <a:buSzPct val="25000"/>
              <a:buNone/>
            </a:pPr>
            <a:r>
              <a:rPr lang="en" sz="1200" b="0" i="0" u="none" strike="noStrike" cap="none" dirty="0">
                <a:solidFill>
                  <a:schemeClr val="dk1"/>
                </a:solidFill>
                <a:latin typeface="Calibri"/>
                <a:ea typeface="Calibri"/>
                <a:cs typeface="Calibri"/>
                <a:sym typeface="Calibri"/>
              </a:rPr>
              <a:t>If we see any issues, we will reach out to you.  Please talk to us.</a:t>
            </a:r>
          </a:p>
          <a:p>
            <a:pPr marL="457200" marR="0" lvl="1" indent="0" algn="l" rtl="0">
              <a:spcBef>
                <a:spcPts val="0"/>
              </a:spcBef>
              <a:buSzPct val="25000"/>
              <a:buNone/>
            </a:pPr>
            <a:r>
              <a:rPr lang="en" sz="1200" b="0" i="0" u="none" strike="noStrike" cap="none" dirty="0">
                <a:solidFill>
                  <a:schemeClr val="dk1"/>
                </a:solidFill>
                <a:latin typeface="Calibri"/>
                <a:ea typeface="Calibri"/>
                <a:cs typeface="Calibri"/>
                <a:sym typeface="Calibri"/>
              </a:rPr>
              <a:t>Handout from CRLT, discuss amongst each other and how it relates to this course.</a:t>
            </a:r>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67" name="Shape 16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12</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672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22AE3-4E1E-B14C-AFD1-28C270FC130F}" type="slidenum">
              <a:rPr lang="en-US" smtClean="0"/>
              <a:t>18</a:t>
            </a:fld>
            <a:endParaRPr lang="en-US"/>
          </a:p>
        </p:txBody>
      </p:sp>
    </p:spTree>
    <p:extLst>
      <p:ext uri="{BB962C8B-B14F-4D97-AF65-F5344CB8AC3E}">
        <p14:creationId xmlns:p14="http://schemas.microsoft.com/office/powerpoint/2010/main" val="385208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the activity about stand in </a:t>
            </a:r>
            <a:r>
              <a:rPr lang="en-US"/>
              <a:t>the line</a:t>
            </a:r>
          </a:p>
        </p:txBody>
      </p:sp>
      <p:sp>
        <p:nvSpPr>
          <p:cNvPr id="4" name="Slide Number Placeholder 3"/>
          <p:cNvSpPr>
            <a:spLocks noGrp="1"/>
          </p:cNvSpPr>
          <p:nvPr>
            <p:ph type="sldNum" sz="quarter" idx="10"/>
          </p:nvPr>
        </p:nvSpPr>
        <p:spPr/>
        <p:txBody>
          <a:bodyPr/>
          <a:lstStyle/>
          <a:p>
            <a:fld id="{8A922AE3-4E1E-B14C-AFD1-28C270FC130F}" type="slidenum">
              <a:rPr lang="en-US" smtClean="0"/>
              <a:t>24</a:t>
            </a:fld>
            <a:endParaRPr lang="en-US"/>
          </a:p>
        </p:txBody>
      </p:sp>
    </p:spTree>
    <p:extLst>
      <p:ext uri="{BB962C8B-B14F-4D97-AF65-F5344CB8AC3E}">
        <p14:creationId xmlns:p14="http://schemas.microsoft.com/office/powerpoint/2010/main" val="3040768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22AE3-4E1E-B14C-AFD1-28C270FC130F}" type="slidenum">
              <a:rPr lang="en-US" smtClean="0"/>
              <a:t>27</a:t>
            </a:fld>
            <a:endParaRPr lang="en-US"/>
          </a:p>
        </p:txBody>
      </p:sp>
    </p:spTree>
    <p:extLst>
      <p:ext uri="{BB962C8B-B14F-4D97-AF65-F5344CB8AC3E}">
        <p14:creationId xmlns:p14="http://schemas.microsoft.com/office/powerpoint/2010/main" val="3983767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922AE3-4E1E-B14C-AFD1-28C270FC130F}" type="slidenum">
              <a:rPr lang="en-US" smtClean="0"/>
              <a:t>28</a:t>
            </a:fld>
            <a:endParaRPr lang="en-US"/>
          </a:p>
        </p:txBody>
      </p:sp>
    </p:spTree>
    <p:extLst>
      <p:ext uri="{BB962C8B-B14F-4D97-AF65-F5344CB8AC3E}">
        <p14:creationId xmlns:p14="http://schemas.microsoft.com/office/powerpoint/2010/main" val="20994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include a chart summarizing.</a:t>
            </a:r>
          </a:p>
        </p:txBody>
      </p:sp>
      <p:sp>
        <p:nvSpPr>
          <p:cNvPr id="4" name="Slide Number Placeholder 3"/>
          <p:cNvSpPr>
            <a:spLocks noGrp="1"/>
          </p:cNvSpPr>
          <p:nvPr>
            <p:ph type="sldNum" sz="quarter" idx="5"/>
          </p:nvPr>
        </p:nvSpPr>
        <p:spPr/>
        <p:txBody>
          <a:bodyPr/>
          <a:lstStyle/>
          <a:p>
            <a:fld id="{8A922AE3-4E1E-B14C-AFD1-28C270FC130F}" type="slidenum">
              <a:rPr lang="en-US" smtClean="0"/>
              <a:t>43</a:t>
            </a:fld>
            <a:endParaRPr lang="en-US"/>
          </a:p>
        </p:txBody>
      </p:sp>
    </p:spTree>
    <p:extLst>
      <p:ext uri="{BB962C8B-B14F-4D97-AF65-F5344CB8AC3E}">
        <p14:creationId xmlns:p14="http://schemas.microsoft.com/office/powerpoint/2010/main" val="3132199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3BA38C-FF8E-5942-880E-E4B9797AAFD0}" type="datetimeFigureOut">
              <a:rPr lang="en-US" smtClean="0"/>
              <a:t>8/23/18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40181-71CC-104F-9EC5-665215031B4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BA38C-FF8E-5942-880E-E4B9797AAFD0}" type="datetimeFigureOut">
              <a:rPr lang="en-US" smtClean="0"/>
              <a:t>8/23/18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3BA38C-FF8E-5942-880E-E4B9797AAFD0}" type="datetimeFigureOut">
              <a:rPr lang="en-US" smtClean="0"/>
              <a:t>8/23/18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2800" cy="1143000"/>
          </a:xfrm>
          <a:prstGeom prst="rect">
            <a:avLst/>
          </a:prstGeom>
        </p:spPr>
        <p:txBody>
          <a:bodyPr anchor="b" anchorCtr="0"/>
          <a:lstStyle>
            <a:lvl1pPr>
              <a:lnSpc>
                <a:spcPts val="3000"/>
              </a:lnSpc>
              <a:defRPr sz="2800" b="1" baseline="0">
                <a:effectLst/>
              </a:defRPr>
            </a:lvl1pPr>
          </a:lstStyle>
          <a:p>
            <a:r>
              <a:rPr lang="en-US" dirty="0"/>
              <a:t>Headline – Myriad Pro, Bold, Shadow, 28pt</a:t>
            </a:r>
          </a:p>
        </p:txBody>
      </p:sp>
      <p:sp>
        <p:nvSpPr>
          <p:cNvPr id="3" name="Content Placeholder 2"/>
          <p:cNvSpPr>
            <a:spLocks noGrp="1"/>
          </p:cNvSpPr>
          <p:nvPr>
            <p:ph idx="1" hasCustomPrompt="1"/>
          </p:nvPr>
        </p:nvSpPr>
        <p:spPr>
          <a:xfrm>
            <a:off x="609600" y="1600201"/>
            <a:ext cx="109728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a:t>First level – Myriad Pro, Bold, 24pt</a:t>
            </a:r>
          </a:p>
          <a:p>
            <a:pPr lvl="1"/>
            <a:r>
              <a:rPr lang="en-US" dirty="0"/>
              <a:t>Second level – Myriad Pro, 20pt</a:t>
            </a:r>
          </a:p>
          <a:p>
            <a:pPr lvl="2"/>
            <a:r>
              <a:rPr lang="en-US" dirty="0"/>
              <a:t>Third level – Myriad Pro, 18pt	</a:t>
            </a:r>
          </a:p>
          <a:p>
            <a:pPr lvl="3"/>
            <a:r>
              <a:rPr lang="en-US" dirty="0"/>
              <a:t>Fourth level – Myriad Pro, 18pt</a:t>
            </a:r>
          </a:p>
          <a:p>
            <a:pPr lvl="4"/>
            <a:r>
              <a:rPr lang="en-US" dirty="0"/>
              <a:t>Fifth level – Myriad Pro, 18pt</a:t>
            </a:r>
          </a:p>
        </p:txBody>
      </p:sp>
      <p:sp>
        <p:nvSpPr>
          <p:cNvPr id="6" name="Text Placeholder 5"/>
          <p:cNvSpPr>
            <a:spLocks noGrp="1"/>
          </p:cNvSpPr>
          <p:nvPr userDrawn="1">
            <p:ph type="body" sz="quarter" idx="11" hasCustomPrompt="1"/>
          </p:nvPr>
        </p:nvSpPr>
        <p:spPr>
          <a:xfrm>
            <a:off x="609600" y="5791200"/>
            <a:ext cx="10972800" cy="609600"/>
          </a:xfrm>
          <a:prstGeom prst="rect">
            <a:avLst/>
          </a:prstGeom>
        </p:spPr>
        <p:txBody>
          <a:bodyPr anchor="b"/>
          <a:lstStyle>
            <a:lvl1pPr>
              <a:buNone/>
              <a:defRPr sz="1100">
                <a:solidFill>
                  <a:schemeClr val="tx1"/>
                </a:solidFill>
              </a:defRPr>
            </a:lvl1pPr>
          </a:lstStyle>
          <a:p>
            <a:r>
              <a:rPr lang="en-US" dirty="0"/>
              <a:t>* Citations, references, and credits – Myriad Pro, 11pt</a:t>
            </a:r>
          </a:p>
        </p:txBody>
      </p:sp>
    </p:spTree>
    <p:extLst>
      <p:ext uri="{BB962C8B-B14F-4D97-AF65-F5344CB8AC3E}">
        <p14:creationId xmlns:p14="http://schemas.microsoft.com/office/powerpoint/2010/main" val="28728627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3BA38C-FF8E-5942-880E-E4B9797AAFD0}" type="datetimeFigureOut">
              <a:rPr lang="en-US" smtClean="0"/>
              <a:t>8/23/18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3BA38C-FF8E-5942-880E-E4B9797AAFD0}" type="datetimeFigureOut">
              <a:rPr lang="en-US" smtClean="0"/>
              <a:t>8/23/18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40181-71CC-104F-9EC5-665215031B4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3BA38C-FF8E-5942-880E-E4B9797AAFD0}" type="datetimeFigureOut">
              <a:rPr lang="en-US" smtClean="0"/>
              <a:t>8/23/18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3BA38C-FF8E-5942-880E-E4B9797AAFD0}" type="datetimeFigureOut">
              <a:rPr lang="en-US" smtClean="0"/>
              <a:t>8/23/18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D40181-71CC-104F-9EC5-665215031B4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3BA38C-FF8E-5942-880E-E4B9797AAFD0}" type="datetimeFigureOut">
              <a:rPr lang="en-US" smtClean="0"/>
              <a:t>8/23/18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BA38C-FF8E-5942-880E-E4B9797AAFD0}" type="datetimeFigureOut">
              <a:rPr lang="en-US" smtClean="0"/>
              <a:t>8/23/18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3BA38C-FF8E-5942-880E-E4B9797AAFD0}" type="datetimeFigureOut">
              <a:rPr lang="en-US" smtClean="0"/>
              <a:t>8/23/18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3BA38C-FF8E-5942-880E-E4B9797AAFD0}" type="datetimeFigureOut">
              <a:rPr lang="en-US" smtClean="0"/>
              <a:t>8/23/18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AD40181-71CC-104F-9EC5-665215031B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3BA38C-FF8E-5942-880E-E4B9797AAFD0}" type="datetimeFigureOut">
              <a:rPr lang="en-US" smtClean="0"/>
              <a:t>8/23/18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AD40181-71CC-104F-9EC5-665215031B4D}" type="slidenum">
              <a:rPr lang="en-US" smtClean="0"/>
              <a:t>‹#›</a:t>
            </a:fld>
            <a:endParaRPr lang="en-US"/>
          </a:p>
        </p:txBody>
      </p:sp>
    </p:spTree>
    <p:extLst>
      <p:ext uri="{BB962C8B-B14F-4D97-AF65-F5344CB8AC3E}">
        <p14:creationId xmlns:p14="http://schemas.microsoft.com/office/powerpoint/2010/main" val="14722241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bit.ly/403new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bit.ly/403writin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4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Welcome to Public Health 403</a:t>
            </a:r>
          </a:p>
        </p:txBody>
      </p:sp>
      <p:sp>
        <p:nvSpPr>
          <p:cNvPr id="3" name="Subtitle 2"/>
          <p:cNvSpPr>
            <a:spLocks noGrp="1"/>
          </p:cNvSpPr>
          <p:nvPr>
            <p:ph type="subTitle" idx="1"/>
          </p:nvPr>
        </p:nvSpPr>
        <p:spPr/>
        <p:txBody>
          <a:bodyPr/>
          <a:lstStyle/>
          <a:p>
            <a:r>
              <a:rPr lang="en-US" dirty="0"/>
              <a:t>Obesity: From Cells to Society</a:t>
            </a:r>
          </a:p>
        </p:txBody>
      </p:sp>
    </p:spTree>
    <p:extLst>
      <p:ext uri="{BB962C8B-B14F-4D97-AF65-F5344CB8AC3E}">
        <p14:creationId xmlns:p14="http://schemas.microsoft.com/office/powerpoint/2010/main" val="33848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for class discussions</a:t>
            </a:r>
          </a:p>
        </p:txBody>
      </p:sp>
      <p:sp>
        <p:nvSpPr>
          <p:cNvPr id="3" name="Content Placeholder 2"/>
          <p:cNvSpPr>
            <a:spLocks noGrp="1"/>
          </p:cNvSpPr>
          <p:nvPr>
            <p:ph idx="1"/>
          </p:nvPr>
        </p:nvSpPr>
        <p:spPr>
          <a:xfrm>
            <a:off x="2231136" y="2401561"/>
            <a:ext cx="7729728" cy="3920411"/>
          </a:xfrm>
        </p:spPr>
        <p:txBody>
          <a:bodyPr>
            <a:normAutofit/>
          </a:bodyPr>
          <a:lstStyle/>
          <a:p>
            <a:pPr lvl="0">
              <a:spcAft>
                <a:spcPts val="600"/>
              </a:spcAft>
            </a:pPr>
            <a:r>
              <a:rPr lang="en-US" b="1" dirty="0"/>
              <a:t>Be aware of how much you are contributing to in-class discussions.</a:t>
            </a:r>
            <a:r>
              <a:rPr lang="en-US" dirty="0"/>
              <a:t> Try not to silence yourself out of concern for what others will think about what you say. If you have an idea, don’t wait for someone else to say it; say it yourself. If you tend to contribute often, give others the opportunity to speak.</a:t>
            </a:r>
          </a:p>
          <a:p>
            <a:pPr lvl="0">
              <a:spcAft>
                <a:spcPts val="600"/>
              </a:spcAft>
            </a:pPr>
            <a:r>
              <a:rPr lang="en-US" b="1" dirty="0"/>
              <a:t>Listen respectfully. </a:t>
            </a:r>
            <a:r>
              <a:rPr lang="en-US" dirty="0"/>
              <a:t>Don’t interrupt, engage in private conversations, or turn to technology while others are speaking. Use attentive, courteous body language. Comments that you make should reflect that you’ve paid attention to the previous speakers’ contributions.</a:t>
            </a:r>
          </a:p>
          <a:p>
            <a:pPr lvl="0">
              <a:spcAft>
                <a:spcPts val="600"/>
              </a:spcAft>
            </a:pPr>
            <a:r>
              <a:rPr lang="en-US" b="1" dirty="0"/>
              <a:t>Take pair work or small group work seriously.</a:t>
            </a:r>
            <a:r>
              <a:rPr lang="en-US" dirty="0"/>
              <a:t> Remember that your peers’ learning partly depends upon your engagement.</a:t>
            </a:r>
          </a:p>
        </p:txBody>
      </p:sp>
    </p:spTree>
    <p:extLst>
      <p:ext uri="{BB962C8B-B14F-4D97-AF65-F5344CB8AC3E}">
        <p14:creationId xmlns:p14="http://schemas.microsoft.com/office/powerpoint/2010/main" val="509125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for class discussions</a:t>
            </a:r>
          </a:p>
        </p:txBody>
      </p:sp>
      <p:sp>
        <p:nvSpPr>
          <p:cNvPr id="3" name="Content Placeholder 2"/>
          <p:cNvSpPr>
            <a:spLocks noGrp="1"/>
          </p:cNvSpPr>
          <p:nvPr>
            <p:ph idx="1"/>
          </p:nvPr>
        </p:nvSpPr>
        <p:spPr>
          <a:xfrm>
            <a:off x="2231136" y="2370031"/>
            <a:ext cx="7729728" cy="3841584"/>
          </a:xfrm>
        </p:spPr>
        <p:txBody>
          <a:bodyPr>
            <a:normAutofit/>
          </a:bodyPr>
          <a:lstStyle/>
          <a:p>
            <a:pPr lvl="0">
              <a:spcAft>
                <a:spcPts val="600"/>
              </a:spcAft>
            </a:pPr>
            <a:r>
              <a:rPr lang="en-US" sz="2800" dirty="0"/>
              <a:t>Support your statements. </a:t>
            </a:r>
          </a:p>
          <a:p>
            <a:pPr lvl="0">
              <a:spcAft>
                <a:spcPts val="600"/>
              </a:spcAft>
            </a:pPr>
            <a:r>
              <a:rPr lang="en-US" sz="2800" dirty="0"/>
              <a:t>Understand that there are different approaches to solving problems. </a:t>
            </a:r>
          </a:p>
          <a:p>
            <a:pPr lvl="0">
              <a:spcAft>
                <a:spcPts val="600"/>
              </a:spcAft>
            </a:pPr>
            <a:r>
              <a:rPr lang="en-US" sz="2800" dirty="0"/>
              <a:t>Respect others’ right to hold opinions and beliefs that differ from your own. </a:t>
            </a:r>
          </a:p>
          <a:p>
            <a:pPr lvl="0">
              <a:spcAft>
                <a:spcPts val="600"/>
              </a:spcAft>
            </a:pPr>
            <a:r>
              <a:rPr lang="en-US" sz="2800" dirty="0"/>
              <a:t>Make an effort to get to know other students.</a:t>
            </a:r>
          </a:p>
        </p:txBody>
      </p:sp>
    </p:spTree>
    <p:extLst>
      <p:ext uri="{BB962C8B-B14F-4D97-AF65-F5344CB8AC3E}">
        <p14:creationId xmlns:p14="http://schemas.microsoft.com/office/powerpoint/2010/main" val="7010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231135" y="964691"/>
            <a:ext cx="7729727" cy="1188719"/>
          </a:xfrm>
          <a:prstGeom prst="rect">
            <a:avLst/>
          </a:prstGeom>
          <a:solidFill>
            <a:srgbClr val="FFFFFF"/>
          </a:solidFill>
          <a:ln w="31750" cap="sq" cmpd="sng">
            <a:solidFill>
              <a:srgbClr val="404040"/>
            </a:solidFill>
            <a:prstDash val="solid"/>
            <a:miter lim="800000"/>
            <a:headEnd type="none" w="med" len="med"/>
            <a:tailEnd type="none" w="med" len="med"/>
          </a:ln>
        </p:spPr>
        <p:txBody>
          <a:bodyPr vert="horz" lIns="182867" tIns="182867" rIns="182867" bIns="182867" rtlCol="0" anchor="ctr" anchorCtr="0">
            <a:noAutofit/>
          </a:bodyPr>
          <a:lstStyle/>
          <a:p>
            <a:pPr>
              <a:spcBef>
                <a:spcPts val="0"/>
              </a:spcBef>
              <a:buClr>
                <a:srgbClr val="262626"/>
              </a:buClr>
              <a:buSzPct val="25000"/>
            </a:pPr>
            <a:r>
              <a:rPr lang="en" sz="2400" cap="none" dirty="0">
                <a:latin typeface="Cabin"/>
                <a:ea typeface="Cabin"/>
                <a:cs typeface="Cabin"/>
                <a:sym typeface="Cabin"/>
              </a:rPr>
              <a:t>Obesity can be hard to talk about</a:t>
            </a:r>
          </a:p>
        </p:txBody>
      </p:sp>
      <p:sp>
        <p:nvSpPr>
          <p:cNvPr id="170" name="Shape 170"/>
          <p:cNvSpPr txBox="1">
            <a:spLocks noGrp="1"/>
          </p:cNvSpPr>
          <p:nvPr>
            <p:ph type="body" idx="1"/>
          </p:nvPr>
        </p:nvSpPr>
        <p:spPr>
          <a:xfrm>
            <a:off x="2231200" y="2153401"/>
            <a:ext cx="7729600" cy="4349599"/>
          </a:xfrm>
          <a:prstGeom prst="rect">
            <a:avLst/>
          </a:prstGeom>
        </p:spPr>
        <p:txBody>
          <a:bodyPr vert="horz" lIns="91433" tIns="91433" rIns="91433" bIns="91433" rtlCol="0" anchor="t" anchorCtr="0">
            <a:noAutofit/>
          </a:bodyPr>
          <a:lstStyle/>
          <a:p>
            <a:pPr>
              <a:spcBef>
                <a:spcPts val="0"/>
              </a:spcBef>
              <a:spcAft>
                <a:spcPts val="600"/>
              </a:spcAft>
            </a:pPr>
            <a:r>
              <a:rPr lang="en-US" sz="2800" dirty="0"/>
              <a:t>Obesity is a stigmatized condition.</a:t>
            </a:r>
            <a:endParaRPr lang="en" sz="2800" dirty="0"/>
          </a:p>
          <a:p>
            <a:pPr>
              <a:spcBef>
                <a:spcPts val="0"/>
              </a:spcBef>
              <a:spcAft>
                <a:spcPts val="600"/>
              </a:spcAft>
            </a:pPr>
            <a:r>
              <a:rPr lang="en" sz="2800" dirty="0"/>
              <a:t>We expect everyone in this course to come from a place of empathy and consideration.</a:t>
            </a:r>
          </a:p>
          <a:p>
            <a:pPr>
              <a:spcBef>
                <a:spcPts val="0"/>
              </a:spcBef>
              <a:spcAft>
                <a:spcPts val="600"/>
              </a:spcAft>
            </a:pPr>
            <a:r>
              <a:rPr lang="en" sz="2800" dirty="0"/>
              <a:t>We will try to model for you sensitive and diverse, perspectives and language.</a:t>
            </a:r>
            <a:r>
              <a:rPr lang="en" sz="2000" dirty="0"/>
              <a:t>	</a:t>
            </a:r>
          </a:p>
          <a:p>
            <a:pPr>
              <a:spcBef>
                <a:spcPts val="0"/>
              </a:spcBef>
              <a:spcAft>
                <a:spcPts val="600"/>
              </a:spcAft>
              <a:buNone/>
            </a:pPr>
            <a:endParaRPr sz="2400" dirty="0"/>
          </a:p>
          <a:p>
            <a:pPr>
              <a:spcBef>
                <a:spcPts val="0"/>
              </a:spcBef>
              <a:buNone/>
            </a:pPr>
            <a:endParaRPr sz="2400" dirty="0"/>
          </a:p>
          <a:p>
            <a:pPr>
              <a:spcBef>
                <a:spcPts val="0"/>
              </a:spcBef>
              <a:buNone/>
            </a:pPr>
            <a:endParaRPr sz="2400" dirty="0"/>
          </a:p>
        </p:txBody>
      </p:sp>
    </p:spTree>
    <p:extLst>
      <p:ext uri="{BB962C8B-B14F-4D97-AF65-F5344CB8AC3E}">
        <p14:creationId xmlns:p14="http://schemas.microsoft.com/office/powerpoint/2010/main" val="110784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blinds(horizontal)">
                                      <p:cBhvr>
                                        <p:cTn id="7" dur="5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Effect transition="in" filter="blinds(horizontal)">
                                      <p:cBhvr>
                                        <p:cTn id="12" dur="500"/>
                                        <p:tgtEl>
                                          <p:spTgt spid="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blinds(horizontal)">
                                      <p:cBhvr>
                                        <p:cTn id="17" dur="500"/>
                                        <p:tgtEl>
                                          <p:spTgt spid="1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for class discussions</a:t>
            </a:r>
          </a:p>
        </p:txBody>
      </p:sp>
      <p:sp>
        <p:nvSpPr>
          <p:cNvPr id="3" name="Content Placeholder 2"/>
          <p:cNvSpPr>
            <a:spLocks noGrp="1"/>
          </p:cNvSpPr>
          <p:nvPr>
            <p:ph idx="1"/>
          </p:nvPr>
        </p:nvSpPr>
        <p:spPr>
          <a:xfrm>
            <a:off x="2231136" y="2370031"/>
            <a:ext cx="7729728" cy="3841584"/>
          </a:xfrm>
        </p:spPr>
        <p:txBody>
          <a:bodyPr>
            <a:normAutofit lnSpcReduction="10000"/>
          </a:bodyPr>
          <a:lstStyle/>
          <a:p>
            <a:pPr lvl="0">
              <a:spcAft>
                <a:spcPts val="600"/>
              </a:spcAft>
            </a:pPr>
            <a:r>
              <a:rPr lang="en-US" b="1" dirty="0"/>
              <a:t>Support your statements.</a:t>
            </a:r>
            <a:r>
              <a:rPr lang="en-US" dirty="0"/>
              <a:t> Use evidence and provide a rationale for your points.</a:t>
            </a:r>
          </a:p>
          <a:p>
            <a:pPr lvl="0">
              <a:spcAft>
                <a:spcPts val="600"/>
              </a:spcAft>
            </a:pPr>
            <a:r>
              <a:rPr lang="en-US" b="1" dirty="0"/>
              <a:t>Understand that there are different approaches to solving problems.</a:t>
            </a:r>
            <a:r>
              <a:rPr lang="en-US" dirty="0"/>
              <a:t> If you are uncertain about someone else’s approach, ask a question to explore areas of uncertainty. Listen respectfully to how and why the approach could work.</a:t>
            </a:r>
          </a:p>
          <a:p>
            <a:pPr lvl="0">
              <a:spcAft>
                <a:spcPts val="600"/>
              </a:spcAft>
            </a:pPr>
            <a:r>
              <a:rPr lang="en-US" b="1" dirty="0"/>
              <a:t>Respect others’ right to hold opinions and beliefs that differ from your own.</a:t>
            </a:r>
            <a:r>
              <a:rPr lang="en-US" dirty="0"/>
              <a:t> Be open to hearing their perspectives. Be open to changing your perspectives based on what you learn from others. Be okay with disagreement. </a:t>
            </a:r>
          </a:p>
          <a:p>
            <a:pPr lvl="0">
              <a:spcAft>
                <a:spcPts val="600"/>
              </a:spcAft>
            </a:pPr>
            <a:r>
              <a:rPr lang="en-US" b="1" dirty="0"/>
              <a:t>Make an effort to get to know other students.</a:t>
            </a:r>
            <a:r>
              <a:rPr lang="en-US" dirty="0"/>
              <a:t> Introduce yourself to students sitting near you. Refer to classmates by name and make eye contact with other students. </a:t>
            </a:r>
          </a:p>
          <a:p>
            <a:endParaRPr lang="en-US" dirty="0"/>
          </a:p>
        </p:txBody>
      </p:sp>
    </p:spTree>
    <p:extLst>
      <p:ext uri="{BB962C8B-B14F-4D97-AF65-F5344CB8AC3E}">
        <p14:creationId xmlns:p14="http://schemas.microsoft.com/office/powerpoint/2010/main" val="1571067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Rules</a:t>
            </a:r>
          </a:p>
        </p:txBody>
      </p:sp>
      <p:sp>
        <p:nvSpPr>
          <p:cNvPr id="3" name="Content Placeholder 2"/>
          <p:cNvSpPr>
            <a:spLocks noGrp="1"/>
          </p:cNvSpPr>
          <p:nvPr>
            <p:ph idx="1"/>
          </p:nvPr>
        </p:nvSpPr>
        <p:spPr/>
        <p:txBody>
          <a:bodyPr>
            <a:normAutofit/>
          </a:bodyPr>
          <a:lstStyle/>
          <a:p>
            <a:r>
              <a:rPr lang="en-US" sz="2800" dirty="0"/>
              <a:t>No laptops, phones, tablets, </a:t>
            </a:r>
            <a:r>
              <a:rPr lang="en-US" sz="2800" i="1" dirty="0"/>
              <a:t>etc</a:t>
            </a:r>
            <a:r>
              <a:rPr lang="en-US" sz="2800" dirty="0"/>
              <a:t>.</a:t>
            </a:r>
          </a:p>
          <a:p>
            <a:r>
              <a:rPr lang="en-US" sz="2800" dirty="0"/>
              <a:t>We will provide slides beforehand</a:t>
            </a:r>
          </a:p>
          <a:p>
            <a:r>
              <a:rPr lang="en-US" sz="2800" dirty="0"/>
              <a:t>Purchase and register an </a:t>
            </a:r>
            <a:r>
              <a:rPr lang="en-US" sz="2800" dirty="0" err="1"/>
              <a:t>iClicker</a:t>
            </a:r>
            <a:endParaRPr lang="en-US" sz="2800" dirty="0"/>
          </a:p>
          <a:p>
            <a:pPr lvl="1"/>
            <a:r>
              <a:rPr lang="en-US" sz="2400" dirty="0"/>
              <a:t>This will be used for participation purposes but </a:t>
            </a:r>
            <a:r>
              <a:rPr lang="en-US" sz="2400" b="1" u="sng" dirty="0"/>
              <a:t>not</a:t>
            </a:r>
            <a:r>
              <a:rPr lang="en-US" sz="2400" b="1" dirty="0"/>
              <a:t> </a:t>
            </a:r>
            <a:r>
              <a:rPr lang="en-US" sz="2400" dirty="0"/>
              <a:t>for grading</a:t>
            </a:r>
          </a:p>
        </p:txBody>
      </p:sp>
    </p:spTree>
    <p:extLst>
      <p:ext uri="{BB962C8B-B14F-4D97-AF65-F5344CB8AC3E}">
        <p14:creationId xmlns:p14="http://schemas.microsoft.com/office/powerpoint/2010/main" val="300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22900" y="2153412"/>
            <a:ext cx="3314700" cy="2451100"/>
          </a:xfrm>
          <a:prstGeom prst="rect">
            <a:avLst/>
          </a:prstGeom>
        </p:spPr>
      </p:pic>
      <p:pic>
        <p:nvPicPr>
          <p:cNvPr id="7" name="Picture 6"/>
          <p:cNvPicPr>
            <a:picLocks noChangeAspect="1"/>
          </p:cNvPicPr>
          <p:nvPr/>
        </p:nvPicPr>
        <p:blipFill>
          <a:blip r:embed="rId3"/>
          <a:stretch>
            <a:fillRect/>
          </a:stretch>
        </p:blipFill>
        <p:spPr>
          <a:xfrm>
            <a:off x="5754736" y="4606222"/>
            <a:ext cx="2371626" cy="2258201"/>
          </a:xfrm>
          <a:prstGeom prst="rect">
            <a:avLst/>
          </a:prstGeom>
        </p:spPr>
      </p:pic>
      <p:pic>
        <p:nvPicPr>
          <p:cNvPr id="6" name="Picture 5"/>
          <p:cNvPicPr>
            <a:picLocks noChangeAspect="1"/>
          </p:cNvPicPr>
          <p:nvPr/>
        </p:nvPicPr>
        <p:blipFill>
          <a:blip r:embed="rId4"/>
          <a:stretch>
            <a:fillRect/>
          </a:stretch>
        </p:blipFill>
        <p:spPr>
          <a:xfrm>
            <a:off x="9226296" y="1594612"/>
            <a:ext cx="2692400" cy="3009900"/>
          </a:xfrm>
          <a:prstGeom prst="rect">
            <a:avLst/>
          </a:prstGeom>
        </p:spPr>
      </p:pic>
      <p:sp>
        <p:nvSpPr>
          <p:cNvPr id="2" name="Title 1"/>
          <p:cNvSpPr>
            <a:spLocks noGrp="1"/>
          </p:cNvSpPr>
          <p:nvPr>
            <p:ph type="title"/>
          </p:nvPr>
        </p:nvSpPr>
        <p:spPr/>
        <p:txBody>
          <a:bodyPr/>
          <a:lstStyle/>
          <a:p>
            <a:r>
              <a:rPr lang="en-US" dirty="0"/>
              <a:t>What is the best hockey team in the world?</a:t>
            </a:r>
          </a:p>
        </p:txBody>
      </p:sp>
      <p:sp>
        <p:nvSpPr>
          <p:cNvPr id="3" name="Content Placeholder 2"/>
          <p:cNvSpPr>
            <a:spLocks noGrp="1"/>
          </p:cNvSpPr>
          <p:nvPr>
            <p:ph idx="1"/>
          </p:nvPr>
        </p:nvSpPr>
        <p:spPr/>
        <p:txBody>
          <a:bodyPr/>
          <a:lstStyle/>
          <a:p>
            <a:pPr marL="342900" indent="-342900">
              <a:buFont typeface="+mj-lt"/>
              <a:buAutoNum type="alphaUcPeriod"/>
            </a:pPr>
            <a:r>
              <a:rPr lang="en-US" dirty="0"/>
              <a:t>Detroit Red Wings</a:t>
            </a:r>
          </a:p>
          <a:p>
            <a:pPr marL="342900" indent="-342900">
              <a:buFont typeface="+mj-lt"/>
              <a:buAutoNum type="alphaUcPeriod"/>
            </a:pPr>
            <a:r>
              <a:rPr lang="en-US" dirty="0"/>
              <a:t>Toronto Maple Leafs</a:t>
            </a:r>
          </a:p>
          <a:p>
            <a:pPr marL="342900" indent="-342900">
              <a:buFont typeface="+mj-lt"/>
              <a:buAutoNum type="alphaUcPeriod"/>
            </a:pPr>
            <a:r>
              <a:rPr lang="en-US" dirty="0"/>
              <a:t>Montreal </a:t>
            </a:r>
            <a:r>
              <a:rPr lang="en-US" dirty="0" err="1"/>
              <a:t>Canadiens</a:t>
            </a:r>
            <a:endParaRPr lang="en-US" dirty="0"/>
          </a:p>
          <a:p>
            <a:pPr marL="342900" indent="-342900">
              <a:buFont typeface="+mj-lt"/>
              <a:buAutoNum type="alphaUcPeriod"/>
            </a:pPr>
            <a:r>
              <a:rPr lang="en-US" dirty="0"/>
              <a:t>Pittsburgh Penguins</a:t>
            </a:r>
          </a:p>
        </p:txBody>
      </p:sp>
      <p:pic>
        <p:nvPicPr>
          <p:cNvPr id="4" name="Picture 3"/>
          <p:cNvPicPr>
            <a:picLocks noChangeAspect="1"/>
          </p:cNvPicPr>
          <p:nvPr/>
        </p:nvPicPr>
        <p:blipFill>
          <a:blip r:embed="rId5"/>
          <a:stretch>
            <a:fillRect/>
          </a:stretch>
        </p:blipFill>
        <p:spPr>
          <a:xfrm>
            <a:off x="8737600" y="4495800"/>
            <a:ext cx="3454400" cy="2362200"/>
          </a:xfrm>
          <a:prstGeom prst="rect">
            <a:avLst/>
          </a:prstGeom>
        </p:spPr>
      </p:pic>
    </p:spTree>
    <p:extLst>
      <p:ext uri="{BB962C8B-B14F-4D97-AF65-F5344CB8AC3E}">
        <p14:creationId xmlns:p14="http://schemas.microsoft.com/office/powerpoint/2010/main" val="108729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Trip!</a:t>
            </a:r>
          </a:p>
        </p:txBody>
      </p:sp>
      <p:sp>
        <p:nvSpPr>
          <p:cNvPr id="3" name="Content Placeholder 2"/>
          <p:cNvSpPr>
            <a:spLocks noGrp="1"/>
          </p:cNvSpPr>
          <p:nvPr>
            <p:ph idx="1"/>
          </p:nvPr>
        </p:nvSpPr>
        <p:spPr/>
        <p:txBody>
          <a:bodyPr/>
          <a:lstStyle/>
          <a:p>
            <a:r>
              <a:rPr lang="en-US" dirty="0"/>
              <a:t>Demonstration of methods for determining body composition on 11 Sept</a:t>
            </a:r>
          </a:p>
          <a:p>
            <a:r>
              <a:rPr lang="en-US" dirty="0"/>
              <a:t>Will meet at the MCRU in the Cardiovascular Center (directions on Canvas)</a:t>
            </a:r>
          </a:p>
          <a:p>
            <a:r>
              <a:rPr lang="en-US" dirty="0"/>
              <a:t>If you would like to participate (</a:t>
            </a:r>
            <a:r>
              <a:rPr lang="en-US" i="1" dirty="0"/>
              <a:t>i.e. </a:t>
            </a:r>
            <a:r>
              <a:rPr lang="en-US" dirty="0"/>
              <a:t>be assessed) please email Dave (</a:t>
            </a:r>
            <a:r>
              <a:rPr lang="en-US" dirty="0" err="1"/>
              <a:t>davebrid@umich.edu</a:t>
            </a:r>
            <a:r>
              <a:rPr lang="en-US" dirty="0"/>
              <a:t>) by </a:t>
            </a:r>
            <a:r>
              <a:rPr lang="en-US" b="1" dirty="0"/>
              <a:t>Noon</a:t>
            </a:r>
            <a:r>
              <a:rPr lang="en-US" dirty="0"/>
              <a:t> on Wednesday</a:t>
            </a:r>
          </a:p>
        </p:txBody>
      </p:sp>
    </p:spTree>
    <p:extLst>
      <p:ext uri="{BB962C8B-B14F-4D97-AF65-F5344CB8AC3E}">
        <p14:creationId xmlns:p14="http://schemas.microsoft.com/office/powerpoint/2010/main" val="107721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338F-7974-B442-A75F-1038912ADB59}"/>
              </a:ext>
            </a:extLst>
          </p:cNvPr>
          <p:cNvSpPr>
            <a:spLocks noGrp="1"/>
          </p:cNvSpPr>
          <p:nvPr>
            <p:ph type="title"/>
          </p:nvPr>
        </p:nvSpPr>
        <p:spPr/>
        <p:txBody>
          <a:bodyPr/>
          <a:lstStyle/>
          <a:p>
            <a:r>
              <a:rPr lang="en-US" dirty="0"/>
              <a:t>How to Win at PUBHLTH403</a:t>
            </a:r>
          </a:p>
        </p:txBody>
      </p:sp>
      <p:sp>
        <p:nvSpPr>
          <p:cNvPr id="3" name="Content Placeholder 2">
            <a:extLst>
              <a:ext uri="{FF2B5EF4-FFF2-40B4-BE49-F238E27FC236}">
                <a16:creationId xmlns:a16="http://schemas.microsoft.com/office/drawing/2014/main" id="{85D376F1-80B6-D34D-B144-123D76C0C702}"/>
              </a:ext>
            </a:extLst>
          </p:cNvPr>
          <p:cNvSpPr>
            <a:spLocks noGrp="1"/>
          </p:cNvSpPr>
          <p:nvPr>
            <p:ph idx="1"/>
          </p:nvPr>
        </p:nvSpPr>
        <p:spPr/>
        <p:txBody>
          <a:bodyPr/>
          <a:lstStyle/>
          <a:p>
            <a:r>
              <a:rPr lang="en-US" dirty="0"/>
              <a:t>Come to class prepared to engage</a:t>
            </a:r>
          </a:p>
          <a:p>
            <a:pPr lvl="1"/>
            <a:r>
              <a:rPr lang="en-US" dirty="0"/>
              <a:t>Read/View the </a:t>
            </a:r>
            <a:r>
              <a:rPr lang="en-US" b="1" dirty="0"/>
              <a:t>Required Pre-Class Materials</a:t>
            </a:r>
            <a:r>
              <a:rPr lang="en-US" dirty="0"/>
              <a:t> posted on each Canvas page before class</a:t>
            </a:r>
          </a:p>
          <a:p>
            <a:pPr lvl="1"/>
            <a:r>
              <a:rPr lang="en-US" dirty="0"/>
              <a:t>There are also </a:t>
            </a:r>
            <a:r>
              <a:rPr lang="en-US" b="1" dirty="0"/>
              <a:t>Further Readings</a:t>
            </a:r>
            <a:r>
              <a:rPr lang="en-US" dirty="0"/>
              <a:t>, you do not have to read those before class they are for those interested in a topic, or if it is of use to your writing project.</a:t>
            </a:r>
          </a:p>
          <a:p>
            <a:pPr marL="228600" lvl="1" indent="0">
              <a:buNone/>
            </a:pPr>
            <a:r>
              <a:rPr lang="en-US" dirty="0"/>
              <a:t>Speak up, this is complex materials.  Sometimes there is no right answer!</a:t>
            </a:r>
          </a:p>
        </p:txBody>
      </p:sp>
    </p:spTree>
    <p:extLst>
      <p:ext uri="{BB962C8B-B14F-4D97-AF65-F5344CB8AC3E}">
        <p14:creationId xmlns:p14="http://schemas.microsoft.com/office/powerpoint/2010/main" val="224433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will you be assessed</a:t>
            </a:r>
          </a:p>
        </p:txBody>
      </p:sp>
      <p:sp>
        <p:nvSpPr>
          <p:cNvPr id="3" name="Content Placeholder 2"/>
          <p:cNvSpPr>
            <a:spLocks noGrp="1"/>
          </p:cNvSpPr>
          <p:nvPr>
            <p:ph idx="1"/>
          </p:nvPr>
        </p:nvSpPr>
        <p:spPr>
          <a:xfrm>
            <a:off x="1545336" y="2554876"/>
            <a:ext cx="7729728" cy="3101983"/>
          </a:xfrm>
        </p:spPr>
        <p:txBody>
          <a:bodyPr>
            <a:normAutofit/>
          </a:bodyPr>
          <a:lstStyle/>
          <a:p>
            <a:r>
              <a:rPr lang="en-US" sz="2000" dirty="0"/>
              <a:t>Participation – 10%</a:t>
            </a:r>
          </a:p>
          <a:p>
            <a:r>
              <a:rPr lang="en-US" sz="2000" dirty="0"/>
              <a:t>News Assignments – 15%</a:t>
            </a:r>
          </a:p>
          <a:p>
            <a:r>
              <a:rPr lang="en-US" sz="2000" dirty="0"/>
              <a:t>Writing Project – 40%</a:t>
            </a:r>
          </a:p>
          <a:p>
            <a:r>
              <a:rPr lang="en-US" sz="2000" dirty="0"/>
              <a:t>Midterms – 40%</a:t>
            </a:r>
          </a:p>
          <a:p>
            <a:endParaRPr lang="en-US" sz="1100" dirty="0"/>
          </a:p>
          <a:p>
            <a:endParaRPr lang="en-US" sz="1100" dirty="0"/>
          </a:p>
          <a:p>
            <a:endParaRPr lang="en-US" sz="1100" dirty="0"/>
          </a:p>
          <a:p>
            <a:endParaRPr lang="en-US" sz="1100" dirty="0"/>
          </a:p>
        </p:txBody>
      </p:sp>
      <p:graphicFrame>
        <p:nvGraphicFramePr>
          <p:cNvPr id="4" name="Chart 3">
            <a:extLst>
              <a:ext uri="{FF2B5EF4-FFF2-40B4-BE49-F238E27FC236}">
                <a16:creationId xmlns:a16="http://schemas.microsoft.com/office/drawing/2014/main" id="{14DF2499-4FC7-A34B-9DF9-EE5991352AC8}"/>
              </a:ext>
            </a:extLst>
          </p:cNvPr>
          <p:cNvGraphicFramePr/>
          <p:nvPr>
            <p:extLst>
              <p:ext uri="{D42A27DB-BD31-4B8C-83A1-F6EECF244321}">
                <p14:modId xmlns:p14="http://schemas.microsoft.com/office/powerpoint/2010/main" val="214843128"/>
              </p:ext>
            </p:extLst>
          </p:nvPr>
        </p:nvGraphicFramePr>
        <p:xfrm>
          <a:off x="5129530" y="2448559"/>
          <a:ext cx="5231384" cy="30035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8940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9807-02CA-DF44-BEA7-1B3996CA5E73}"/>
              </a:ext>
            </a:extLst>
          </p:cNvPr>
          <p:cNvSpPr>
            <a:spLocks noGrp="1"/>
          </p:cNvSpPr>
          <p:nvPr>
            <p:ph type="title"/>
          </p:nvPr>
        </p:nvSpPr>
        <p:spPr/>
        <p:txBody>
          <a:bodyPr/>
          <a:lstStyle/>
          <a:p>
            <a:r>
              <a:rPr lang="en-US" dirty="0"/>
              <a:t>Participation</a:t>
            </a:r>
          </a:p>
        </p:txBody>
      </p:sp>
      <p:sp>
        <p:nvSpPr>
          <p:cNvPr id="3" name="Content Placeholder 2">
            <a:extLst>
              <a:ext uri="{FF2B5EF4-FFF2-40B4-BE49-F238E27FC236}">
                <a16:creationId xmlns:a16="http://schemas.microsoft.com/office/drawing/2014/main" id="{008E0F16-0E93-A546-9261-033CE278D624}"/>
              </a:ext>
            </a:extLst>
          </p:cNvPr>
          <p:cNvSpPr>
            <a:spLocks noGrp="1"/>
          </p:cNvSpPr>
          <p:nvPr>
            <p:ph idx="1"/>
          </p:nvPr>
        </p:nvSpPr>
        <p:spPr/>
        <p:txBody>
          <a:bodyPr/>
          <a:lstStyle/>
          <a:p>
            <a:r>
              <a:rPr lang="en-US" dirty="0"/>
              <a:t>10 points out of your final grade</a:t>
            </a:r>
          </a:p>
          <a:p>
            <a:r>
              <a:rPr lang="en-US" dirty="0"/>
              <a:t>Right now, you are all at 7</a:t>
            </a:r>
          </a:p>
          <a:p>
            <a:r>
              <a:rPr lang="en-US" dirty="0"/>
              <a:t>We will be tick you up or down through the semester</a:t>
            </a:r>
          </a:p>
        </p:txBody>
      </p:sp>
    </p:spTree>
    <p:extLst>
      <p:ext uri="{BB962C8B-B14F-4D97-AF65-F5344CB8AC3E}">
        <p14:creationId xmlns:p14="http://schemas.microsoft.com/office/powerpoint/2010/main" val="323397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Instructional Team</a:t>
            </a:r>
          </a:p>
        </p:txBody>
      </p:sp>
      <p:sp>
        <p:nvSpPr>
          <p:cNvPr id="3" name="Content Placeholder 2"/>
          <p:cNvSpPr>
            <a:spLocks noGrp="1"/>
          </p:cNvSpPr>
          <p:nvPr>
            <p:ph idx="1"/>
          </p:nvPr>
        </p:nvSpPr>
        <p:spPr/>
        <p:txBody>
          <a:bodyPr/>
          <a:lstStyle/>
          <a:p>
            <a:r>
              <a:rPr lang="en-US" dirty="0"/>
              <a:t>Kate Bauer </a:t>
            </a:r>
          </a:p>
          <a:p>
            <a:r>
              <a:rPr lang="en-US" dirty="0"/>
              <a:t>Dave Bridges</a:t>
            </a:r>
          </a:p>
        </p:txBody>
      </p:sp>
    </p:spTree>
    <p:extLst>
      <p:ext uri="{BB962C8B-B14F-4D97-AF65-F5344CB8AC3E}">
        <p14:creationId xmlns:p14="http://schemas.microsoft.com/office/powerpoint/2010/main" val="1327034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AF823-E5E2-7C42-889A-39045BBB8DB1}"/>
              </a:ext>
            </a:extLst>
          </p:cNvPr>
          <p:cNvSpPr>
            <a:spLocks noGrp="1"/>
          </p:cNvSpPr>
          <p:nvPr>
            <p:ph type="title"/>
          </p:nvPr>
        </p:nvSpPr>
        <p:spPr/>
        <p:txBody>
          <a:bodyPr/>
          <a:lstStyle/>
          <a:p>
            <a:r>
              <a:rPr lang="en-US" dirty="0"/>
              <a:t>News Assignments</a:t>
            </a:r>
          </a:p>
        </p:txBody>
      </p:sp>
      <p:sp>
        <p:nvSpPr>
          <p:cNvPr id="3" name="Content Placeholder 2">
            <a:extLst>
              <a:ext uri="{FF2B5EF4-FFF2-40B4-BE49-F238E27FC236}">
                <a16:creationId xmlns:a16="http://schemas.microsoft.com/office/drawing/2014/main" id="{E6586B19-144A-D747-9C4B-F22A19D64B0C}"/>
              </a:ext>
            </a:extLst>
          </p:cNvPr>
          <p:cNvSpPr>
            <a:spLocks noGrp="1"/>
          </p:cNvSpPr>
          <p:nvPr>
            <p:ph idx="1"/>
          </p:nvPr>
        </p:nvSpPr>
        <p:spPr/>
        <p:txBody>
          <a:bodyPr/>
          <a:lstStyle/>
          <a:p>
            <a:r>
              <a:rPr lang="en-US" dirty="0"/>
              <a:t>Obesity is in the news</a:t>
            </a:r>
          </a:p>
          <a:p>
            <a:r>
              <a:rPr lang="en-US" dirty="0"/>
              <a:t>How do we think critically about these reports?</a:t>
            </a:r>
          </a:p>
          <a:p>
            <a:r>
              <a:rPr lang="en-US" dirty="0"/>
              <a:t>Are they based on some research?  </a:t>
            </a:r>
          </a:p>
          <a:p>
            <a:r>
              <a:rPr lang="en-US" dirty="0"/>
              <a:t>Was the news report accurate?  Overhyped?  Biased?</a:t>
            </a:r>
          </a:p>
          <a:p>
            <a:endParaRPr lang="en-US" dirty="0"/>
          </a:p>
        </p:txBody>
      </p:sp>
      <p:pic>
        <p:nvPicPr>
          <p:cNvPr id="4" name="Picture 3">
            <a:extLst>
              <a:ext uri="{FF2B5EF4-FFF2-40B4-BE49-F238E27FC236}">
                <a16:creationId xmlns:a16="http://schemas.microsoft.com/office/drawing/2014/main" id="{5D09C9BA-884B-B345-B988-31DFFD8708D0}"/>
              </a:ext>
            </a:extLst>
          </p:cNvPr>
          <p:cNvPicPr>
            <a:picLocks noChangeAspect="1"/>
          </p:cNvPicPr>
          <p:nvPr/>
        </p:nvPicPr>
        <p:blipFill>
          <a:blip r:embed="rId2"/>
          <a:stretch>
            <a:fillRect/>
          </a:stretch>
        </p:blipFill>
        <p:spPr>
          <a:xfrm>
            <a:off x="1969770" y="4809202"/>
            <a:ext cx="8252460" cy="1861649"/>
          </a:xfrm>
          <a:prstGeom prst="rect">
            <a:avLst/>
          </a:prstGeom>
        </p:spPr>
      </p:pic>
    </p:spTree>
    <p:extLst>
      <p:ext uri="{BB962C8B-B14F-4D97-AF65-F5344CB8AC3E}">
        <p14:creationId xmlns:p14="http://schemas.microsoft.com/office/powerpoint/2010/main" val="4826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401F-A243-7D44-8BA5-D94166ACAFB5}"/>
              </a:ext>
            </a:extLst>
          </p:cNvPr>
          <p:cNvSpPr>
            <a:spLocks noGrp="1"/>
          </p:cNvSpPr>
          <p:nvPr>
            <p:ph type="title"/>
          </p:nvPr>
        </p:nvSpPr>
        <p:spPr/>
        <p:txBody>
          <a:bodyPr/>
          <a:lstStyle/>
          <a:p>
            <a:r>
              <a:rPr lang="en-US" dirty="0"/>
              <a:t>News Assignment - How</a:t>
            </a:r>
          </a:p>
        </p:txBody>
      </p:sp>
      <p:sp>
        <p:nvSpPr>
          <p:cNvPr id="3" name="Content Placeholder 2">
            <a:extLst>
              <a:ext uri="{FF2B5EF4-FFF2-40B4-BE49-F238E27FC236}">
                <a16:creationId xmlns:a16="http://schemas.microsoft.com/office/drawing/2014/main" id="{8AD9EDDD-5BE5-C645-9625-4A49A9CC8BC5}"/>
              </a:ext>
            </a:extLst>
          </p:cNvPr>
          <p:cNvSpPr>
            <a:spLocks noGrp="1"/>
          </p:cNvSpPr>
          <p:nvPr>
            <p:ph idx="1"/>
          </p:nvPr>
        </p:nvSpPr>
        <p:spPr/>
        <p:txBody>
          <a:bodyPr>
            <a:normAutofit fontScale="92500" lnSpcReduction="20000"/>
          </a:bodyPr>
          <a:lstStyle/>
          <a:p>
            <a:pPr marL="342900" indent="-342900">
              <a:buFont typeface="+mj-lt"/>
              <a:buAutoNum type="arabicPeriod"/>
            </a:pPr>
            <a:r>
              <a:rPr lang="en-US" dirty="0"/>
              <a:t>Find a news article that interests you.  Think about where or how it fits into this class</a:t>
            </a:r>
          </a:p>
          <a:p>
            <a:pPr marL="342900" indent="-342900">
              <a:buFont typeface="+mj-lt"/>
              <a:buAutoNum type="arabicPeriod"/>
            </a:pPr>
            <a:r>
              <a:rPr lang="en-US" dirty="0"/>
              <a:t>Sign up for a presentation date on </a:t>
            </a:r>
            <a:r>
              <a:rPr lang="en-US" dirty="0">
                <a:hlinkClick r:id="rId2"/>
              </a:rPr>
              <a:t>http://bit.ly/403news</a:t>
            </a:r>
            <a:endParaRPr lang="en-US" dirty="0"/>
          </a:p>
          <a:p>
            <a:pPr marL="342900" indent="-342900">
              <a:buFont typeface="+mj-lt"/>
              <a:buAutoNum type="arabicPeriod"/>
            </a:pPr>
            <a:r>
              <a:rPr lang="en-US" dirty="0"/>
              <a:t>2 weeks before: Submit link to news source, and research article</a:t>
            </a:r>
          </a:p>
          <a:p>
            <a:pPr marL="342900" indent="-342900">
              <a:buFont typeface="+mj-lt"/>
              <a:buAutoNum type="arabicPeriod"/>
            </a:pPr>
            <a:r>
              <a:rPr lang="en-US" dirty="0"/>
              <a:t>48h before:  Submit a brief summary of the article (5 % of final grade)</a:t>
            </a:r>
          </a:p>
          <a:p>
            <a:pPr lvl="1"/>
            <a:r>
              <a:rPr lang="en-US" dirty="0"/>
              <a:t>Template for summary on Canvas</a:t>
            </a:r>
          </a:p>
          <a:p>
            <a:pPr lvl="2"/>
            <a:r>
              <a:rPr lang="en-US" dirty="0"/>
              <a:t>Introduction to topic</a:t>
            </a:r>
          </a:p>
          <a:p>
            <a:pPr lvl="2"/>
            <a:r>
              <a:rPr lang="en-US" dirty="0"/>
              <a:t>Summary of the news article</a:t>
            </a:r>
          </a:p>
          <a:p>
            <a:pPr lvl="2"/>
            <a:r>
              <a:rPr lang="en-US" dirty="0"/>
              <a:t>Alignment with the scientific source</a:t>
            </a:r>
          </a:p>
          <a:p>
            <a:pPr lvl="2"/>
            <a:r>
              <a:rPr lang="en-US" dirty="0"/>
              <a:t>Implications</a:t>
            </a:r>
          </a:p>
        </p:txBody>
      </p:sp>
    </p:spTree>
    <p:extLst>
      <p:ext uri="{BB962C8B-B14F-4D97-AF65-F5344CB8AC3E}">
        <p14:creationId xmlns:p14="http://schemas.microsoft.com/office/powerpoint/2010/main" val="347397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2A588-3959-D749-BBE7-D40D17753AEA}"/>
              </a:ext>
            </a:extLst>
          </p:cNvPr>
          <p:cNvSpPr>
            <a:spLocks noGrp="1"/>
          </p:cNvSpPr>
          <p:nvPr>
            <p:ph type="title"/>
          </p:nvPr>
        </p:nvSpPr>
        <p:spPr/>
        <p:txBody>
          <a:bodyPr/>
          <a:lstStyle/>
          <a:p>
            <a:r>
              <a:rPr lang="en-US" dirty="0"/>
              <a:t>NEWS Assignment – The big day </a:t>
            </a:r>
          </a:p>
        </p:txBody>
      </p:sp>
      <p:sp>
        <p:nvSpPr>
          <p:cNvPr id="3" name="Content Placeholder 2">
            <a:extLst>
              <a:ext uri="{FF2B5EF4-FFF2-40B4-BE49-F238E27FC236}">
                <a16:creationId xmlns:a16="http://schemas.microsoft.com/office/drawing/2014/main" id="{6DB97531-3BC9-D248-9179-C8F7F8E27523}"/>
              </a:ext>
            </a:extLst>
          </p:cNvPr>
          <p:cNvSpPr>
            <a:spLocks noGrp="1"/>
          </p:cNvSpPr>
          <p:nvPr>
            <p:ph idx="1"/>
          </p:nvPr>
        </p:nvSpPr>
        <p:spPr/>
        <p:txBody>
          <a:bodyPr/>
          <a:lstStyle/>
          <a:p>
            <a:r>
              <a:rPr lang="en-US" dirty="0"/>
              <a:t>Dave or Kate will let you know when in the lecture is your time to shine</a:t>
            </a:r>
          </a:p>
          <a:p>
            <a:r>
              <a:rPr lang="en-US" dirty="0"/>
              <a:t>You will have ten minutes to present your article</a:t>
            </a:r>
          </a:p>
          <a:p>
            <a:r>
              <a:rPr lang="en-US" dirty="0"/>
              <a:t>Moderate a five minute discussion with your classmates</a:t>
            </a:r>
          </a:p>
          <a:p>
            <a:pPr lvl="1"/>
            <a:r>
              <a:rPr lang="en-US" dirty="0"/>
              <a:t>Think of some leading questions to get folks talking</a:t>
            </a:r>
          </a:p>
          <a:p>
            <a:endParaRPr lang="en-US" dirty="0"/>
          </a:p>
        </p:txBody>
      </p:sp>
    </p:spTree>
    <p:extLst>
      <p:ext uri="{BB962C8B-B14F-4D97-AF65-F5344CB8AC3E}">
        <p14:creationId xmlns:p14="http://schemas.microsoft.com/office/powerpoint/2010/main" val="3553651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A971-3F39-9843-AECD-CDEAE634590F}"/>
              </a:ext>
            </a:extLst>
          </p:cNvPr>
          <p:cNvSpPr>
            <a:spLocks noGrp="1"/>
          </p:cNvSpPr>
          <p:nvPr>
            <p:ph type="title"/>
          </p:nvPr>
        </p:nvSpPr>
        <p:spPr/>
        <p:txBody>
          <a:bodyPr/>
          <a:lstStyle/>
          <a:p>
            <a:r>
              <a:rPr lang="en-US" dirty="0"/>
              <a:t>NEWS Assignment – Other’s News</a:t>
            </a:r>
          </a:p>
        </p:txBody>
      </p:sp>
      <p:sp>
        <p:nvSpPr>
          <p:cNvPr id="3" name="Content Placeholder 2">
            <a:extLst>
              <a:ext uri="{FF2B5EF4-FFF2-40B4-BE49-F238E27FC236}">
                <a16:creationId xmlns:a16="http://schemas.microsoft.com/office/drawing/2014/main" id="{9B6EFC65-C16C-B84E-8953-F4BCAF3B6F9D}"/>
              </a:ext>
            </a:extLst>
          </p:cNvPr>
          <p:cNvSpPr>
            <a:spLocks noGrp="1"/>
          </p:cNvSpPr>
          <p:nvPr>
            <p:ph idx="1"/>
          </p:nvPr>
        </p:nvSpPr>
        <p:spPr/>
        <p:txBody>
          <a:bodyPr/>
          <a:lstStyle/>
          <a:p>
            <a:r>
              <a:rPr lang="en-US" dirty="0"/>
              <a:t>Read the news article </a:t>
            </a:r>
            <a:r>
              <a:rPr lang="en-US" b="1" u="sng" dirty="0"/>
              <a:t>and</a:t>
            </a:r>
            <a:r>
              <a:rPr lang="en-US" dirty="0"/>
              <a:t> the research article before class</a:t>
            </a:r>
          </a:p>
          <a:p>
            <a:r>
              <a:rPr lang="en-US" dirty="0"/>
              <a:t>Come prepared with questions, comments for the presenter</a:t>
            </a:r>
          </a:p>
        </p:txBody>
      </p:sp>
    </p:spTree>
    <p:extLst>
      <p:ext uri="{BB962C8B-B14F-4D97-AF65-F5344CB8AC3E}">
        <p14:creationId xmlns:p14="http://schemas.microsoft.com/office/powerpoint/2010/main" val="294847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3E8D7B-CC60-EE48-972C-DD824C52C7EA}"/>
              </a:ext>
            </a:extLst>
          </p:cNvPr>
          <p:cNvSpPr>
            <a:spLocks noGrp="1"/>
          </p:cNvSpPr>
          <p:nvPr>
            <p:ph type="title"/>
          </p:nvPr>
        </p:nvSpPr>
        <p:spPr/>
        <p:txBody>
          <a:bodyPr/>
          <a:lstStyle/>
          <a:p>
            <a:r>
              <a:rPr lang="en-US" dirty="0"/>
              <a:t>Can you give me an Example?</a:t>
            </a:r>
          </a:p>
        </p:txBody>
      </p:sp>
      <p:sp>
        <p:nvSpPr>
          <p:cNvPr id="5" name="Text Placeholder 4">
            <a:extLst>
              <a:ext uri="{FF2B5EF4-FFF2-40B4-BE49-F238E27FC236}">
                <a16:creationId xmlns:a16="http://schemas.microsoft.com/office/drawing/2014/main" id="{A361C916-1923-0848-AAF3-042231631492}"/>
              </a:ext>
            </a:extLst>
          </p:cNvPr>
          <p:cNvSpPr>
            <a:spLocks noGrp="1"/>
          </p:cNvSpPr>
          <p:nvPr>
            <p:ph type="body" idx="1"/>
          </p:nvPr>
        </p:nvSpPr>
        <p:spPr/>
        <p:txBody>
          <a:bodyPr/>
          <a:lstStyle/>
          <a:p>
            <a:r>
              <a:rPr lang="en-US" dirty="0"/>
              <a:t>Yes!  Next lecture on the Genetics of Obesity</a:t>
            </a:r>
          </a:p>
        </p:txBody>
      </p:sp>
    </p:spTree>
    <p:extLst>
      <p:ext uri="{BB962C8B-B14F-4D97-AF65-F5344CB8AC3E}">
        <p14:creationId xmlns:p14="http://schemas.microsoft.com/office/powerpoint/2010/main" val="2381527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A711-DD53-F144-B608-C17F2F37EC80}"/>
              </a:ext>
            </a:extLst>
          </p:cNvPr>
          <p:cNvSpPr>
            <a:spLocks noGrp="1"/>
          </p:cNvSpPr>
          <p:nvPr>
            <p:ph type="title"/>
          </p:nvPr>
        </p:nvSpPr>
        <p:spPr/>
        <p:txBody>
          <a:bodyPr/>
          <a:lstStyle/>
          <a:p>
            <a:r>
              <a:rPr lang="en-US" dirty="0"/>
              <a:t>NEWS assignment - Grading</a:t>
            </a:r>
          </a:p>
        </p:txBody>
      </p:sp>
      <p:sp>
        <p:nvSpPr>
          <p:cNvPr id="3" name="Content Placeholder 2">
            <a:extLst>
              <a:ext uri="{FF2B5EF4-FFF2-40B4-BE49-F238E27FC236}">
                <a16:creationId xmlns:a16="http://schemas.microsoft.com/office/drawing/2014/main" id="{ECF67320-474B-D54F-B183-59E27A3E327A}"/>
              </a:ext>
            </a:extLst>
          </p:cNvPr>
          <p:cNvSpPr>
            <a:spLocks noGrp="1"/>
          </p:cNvSpPr>
          <p:nvPr>
            <p:ph idx="1"/>
          </p:nvPr>
        </p:nvSpPr>
        <p:spPr/>
        <p:txBody>
          <a:bodyPr/>
          <a:lstStyle/>
          <a:p>
            <a:r>
              <a:rPr lang="en-US" dirty="0"/>
              <a:t>Grade will be based on</a:t>
            </a:r>
          </a:p>
          <a:p>
            <a:pPr lvl="1"/>
            <a:r>
              <a:rPr lang="en-US" dirty="0"/>
              <a:t>Clarity</a:t>
            </a:r>
          </a:p>
          <a:p>
            <a:pPr lvl="1"/>
            <a:r>
              <a:rPr lang="en-US" dirty="0"/>
              <a:t>Directness</a:t>
            </a:r>
          </a:p>
          <a:p>
            <a:pPr lvl="1"/>
            <a:r>
              <a:rPr lang="en-US" dirty="0"/>
              <a:t>Presentation Quality</a:t>
            </a:r>
          </a:p>
          <a:p>
            <a:pPr lvl="1"/>
            <a:r>
              <a:rPr lang="en-US" dirty="0"/>
              <a:t>Comfort with Topic</a:t>
            </a:r>
          </a:p>
          <a:p>
            <a:pPr lvl="1"/>
            <a:r>
              <a:rPr lang="en-US" dirty="0"/>
              <a:t>Quality of the Discussion</a:t>
            </a:r>
          </a:p>
          <a:p>
            <a:r>
              <a:rPr lang="en-US" dirty="0"/>
              <a:t>Presentation worth 10% of your overall grade</a:t>
            </a:r>
          </a:p>
        </p:txBody>
      </p:sp>
    </p:spTree>
    <p:extLst>
      <p:ext uri="{BB962C8B-B14F-4D97-AF65-F5344CB8AC3E}">
        <p14:creationId xmlns:p14="http://schemas.microsoft.com/office/powerpoint/2010/main" val="52476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983E-2EB2-1442-8F85-83E100BF75DC}"/>
              </a:ext>
            </a:extLst>
          </p:cNvPr>
          <p:cNvSpPr>
            <a:spLocks noGrp="1"/>
          </p:cNvSpPr>
          <p:nvPr>
            <p:ph type="title"/>
          </p:nvPr>
        </p:nvSpPr>
        <p:spPr/>
        <p:txBody>
          <a:bodyPr/>
          <a:lstStyle/>
          <a:p>
            <a:r>
              <a:rPr lang="en-US" dirty="0"/>
              <a:t>Writing Project</a:t>
            </a:r>
          </a:p>
        </p:txBody>
      </p:sp>
      <p:sp>
        <p:nvSpPr>
          <p:cNvPr id="3" name="Content Placeholder 2">
            <a:extLst>
              <a:ext uri="{FF2B5EF4-FFF2-40B4-BE49-F238E27FC236}">
                <a16:creationId xmlns:a16="http://schemas.microsoft.com/office/drawing/2014/main" id="{7BF76A50-AE1D-2D47-BF35-0183EF9DF7A3}"/>
              </a:ext>
            </a:extLst>
          </p:cNvPr>
          <p:cNvSpPr>
            <a:spLocks noGrp="1"/>
          </p:cNvSpPr>
          <p:nvPr>
            <p:ph idx="1"/>
          </p:nvPr>
        </p:nvSpPr>
        <p:spPr/>
        <p:txBody>
          <a:bodyPr/>
          <a:lstStyle/>
          <a:p>
            <a:r>
              <a:rPr lang="en-US" dirty="0"/>
              <a:t>Dig deep into a topic and relate it to public health</a:t>
            </a:r>
          </a:p>
          <a:p>
            <a:r>
              <a:rPr lang="en-US" dirty="0"/>
              <a:t>Present a compelling, evidence-based argument for a solution to a problem in the area of obesity. </a:t>
            </a:r>
          </a:p>
          <a:p>
            <a:r>
              <a:rPr lang="en-US" dirty="0"/>
              <a:t>The obesity-related problems/solutions may be one of surveillance, identification, implementation, or evaluation.</a:t>
            </a:r>
          </a:p>
          <a:p>
            <a:r>
              <a:rPr lang="en-US" dirty="0"/>
              <a:t>Details on Canvas </a:t>
            </a:r>
            <a:r>
              <a:rPr lang="en-US" dirty="0">
                <a:hlinkClick r:id="rId2"/>
              </a:rPr>
              <a:t>http://</a:t>
            </a:r>
            <a:r>
              <a:rPr lang="en-US" dirty="0" err="1">
                <a:hlinkClick r:id="rId2"/>
              </a:rPr>
              <a:t>bit.ly</a:t>
            </a:r>
            <a:r>
              <a:rPr lang="en-US" dirty="0">
                <a:hlinkClick r:id="rId2"/>
              </a:rPr>
              <a:t>/403writing</a:t>
            </a:r>
            <a:endParaRPr lang="en-US" dirty="0"/>
          </a:p>
          <a:p>
            <a:endParaRPr lang="en-US" dirty="0"/>
          </a:p>
        </p:txBody>
      </p:sp>
    </p:spTree>
    <p:extLst>
      <p:ext uri="{BB962C8B-B14F-4D97-AF65-F5344CB8AC3E}">
        <p14:creationId xmlns:p14="http://schemas.microsoft.com/office/powerpoint/2010/main" val="76467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8CFB-D31F-8548-9C8F-B5774B1577D8}"/>
              </a:ext>
            </a:extLst>
          </p:cNvPr>
          <p:cNvSpPr>
            <a:spLocks noGrp="1"/>
          </p:cNvSpPr>
          <p:nvPr>
            <p:ph type="title"/>
          </p:nvPr>
        </p:nvSpPr>
        <p:spPr/>
        <p:txBody>
          <a:bodyPr/>
          <a:lstStyle/>
          <a:p>
            <a:r>
              <a:rPr lang="en-US" dirty="0"/>
              <a:t>Writing Project – Key Dates</a:t>
            </a:r>
          </a:p>
        </p:txBody>
      </p:sp>
      <p:sp>
        <p:nvSpPr>
          <p:cNvPr id="3" name="Content Placeholder 2">
            <a:extLst>
              <a:ext uri="{FF2B5EF4-FFF2-40B4-BE49-F238E27FC236}">
                <a16:creationId xmlns:a16="http://schemas.microsoft.com/office/drawing/2014/main" id="{E4FC24E9-5983-A847-9056-3D85BBBE464A}"/>
              </a:ext>
            </a:extLst>
          </p:cNvPr>
          <p:cNvSpPr>
            <a:spLocks noGrp="1"/>
          </p:cNvSpPr>
          <p:nvPr>
            <p:ph idx="1"/>
          </p:nvPr>
        </p:nvSpPr>
        <p:spPr/>
        <p:txBody>
          <a:bodyPr/>
          <a:lstStyle/>
          <a:p>
            <a:r>
              <a:rPr lang="en-US" b="1" dirty="0"/>
              <a:t>October 18</a:t>
            </a:r>
            <a:r>
              <a:rPr lang="en-US" dirty="0"/>
              <a:t>: Presenting initial idea to class</a:t>
            </a:r>
          </a:p>
          <a:p>
            <a:r>
              <a:rPr lang="en-US" b="1" dirty="0"/>
              <a:t>November 14:</a:t>
            </a:r>
            <a:r>
              <a:rPr lang="en-US" dirty="0"/>
              <a:t> First drafts of essay are due</a:t>
            </a:r>
          </a:p>
          <a:p>
            <a:r>
              <a:rPr lang="en-US" b="1" dirty="0"/>
              <a:t>November 21:  </a:t>
            </a:r>
            <a:r>
              <a:rPr lang="en-US" dirty="0"/>
              <a:t>Peer reviews due</a:t>
            </a:r>
          </a:p>
          <a:p>
            <a:r>
              <a:rPr lang="en-US" b="1" dirty="0"/>
              <a:t>December 7: </a:t>
            </a:r>
            <a:r>
              <a:rPr lang="en-US" dirty="0"/>
              <a:t>Final versions due</a:t>
            </a:r>
          </a:p>
        </p:txBody>
      </p:sp>
      <p:graphicFrame>
        <p:nvGraphicFramePr>
          <p:cNvPr id="4" name="Chart 3">
            <a:extLst>
              <a:ext uri="{FF2B5EF4-FFF2-40B4-BE49-F238E27FC236}">
                <a16:creationId xmlns:a16="http://schemas.microsoft.com/office/drawing/2014/main" id="{F89F5385-B71D-924F-A65A-B679489159C2}"/>
              </a:ext>
            </a:extLst>
          </p:cNvPr>
          <p:cNvGraphicFramePr/>
          <p:nvPr>
            <p:extLst>
              <p:ext uri="{D42A27DB-BD31-4B8C-83A1-F6EECF244321}">
                <p14:modId xmlns:p14="http://schemas.microsoft.com/office/powerpoint/2010/main" val="1852842921"/>
              </p:ext>
            </p:extLst>
          </p:nvPr>
        </p:nvGraphicFramePr>
        <p:xfrm>
          <a:off x="6391563" y="2299084"/>
          <a:ext cx="4507345" cy="29102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7339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4C14-BB7F-5A4C-B899-3ECE23B26DE1}"/>
              </a:ext>
            </a:extLst>
          </p:cNvPr>
          <p:cNvSpPr>
            <a:spLocks noGrp="1"/>
          </p:cNvSpPr>
          <p:nvPr>
            <p:ph type="title"/>
          </p:nvPr>
        </p:nvSpPr>
        <p:spPr/>
        <p:txBody>
          <a:bodyPr/>
          <a:lstStyle/>
          <a:p>
            <a:r>
              <a:rPr lang="en-US" dirty="0"/>
              <a:t>How DO I get Started?</a:t>
            </a:r>
          </a:p>
        </p:txBody>
      </p:sp>
      <p:sp>
        <p:nvSpPr>
          <p:cNvPr id="3" name="Content Placeholder 2">
            <a:extLst>
              <a:ext uri="{FF2B5EF4-FFF2-40B4-BE49-F238E27FC236}">
                <a16:creationId xmlns:a16="http://schemas.microsoft.com/office/drawing/2014/main" id="{E970F6D6-600B-6A47-B2C5-BEECAD2792D8}"/>
              </a:ext>
            </a:extLst>
          </p:cNvPr>
          <p:cNvSpPr>
            <a:spLocks noGrp="1"/>
          </p:cNvSpPr>
          <p:nvPr>
            <p:ph idx="1"/>
          </p:nvPr>
        </p:nvSpPr>
        <p:spPr>
          <a:xfrm>
            <a:off x="443345" y="3358481"/>
            <a:ext cx="11748655" cy="3101983"/>
          </a:xfrm>
        </p:spPr>
        <p:txBody>
          <a:bodyPr numCol="3">
            <a:normAutofit fontScale="92500" lnSpcReduction="20000"/>
          </a:bodyPr>
          <a:lstStyle/>
          <a:p>
            <a:r>
              <a:rPr lang="en-US" dirty="0"/>
              <a:t>Advocating for a new food pantry to address obesity in low-income communities</a:t>
            </a:r>
          </a:p>
          <a:p>
            <a:r>
              <a:rPr lang="en-US" dirty="0"/>
              <a:t>Testing the impact of employee wellness programs on obesity</a:t>
            </a:r>
          </a:p>
          <a:p>
            <a:r>
              <a:rPr lang="en-US" dirty="0"/>
              <a:t>Advocating for a new measure of adiposity to be measured in NHANES</a:t>
            </a:r>
          </a:p>
          <a:p>
            <a:r>
              <a:rPr lang="en-US" dirty="0"/>
              <a:t>Testing an effective pharmaceutical treatment for obesity </a:t>
            </a:r>
          </a:p>
          <a:p>
            <a:r>
              <a:rPr lang="en-US" dirty="0"/>
              <a:t>Incentivizing supermarkets to subsidize produce for obesity prevention</a:t>
            </a:r>
          </a:p>
          <a:p>
            <a:r>
              <a:rPr lang="en-US" dirty="0"/>
              <a:t>Implementing an anti obesity stigma marketing campaign </a:t>
            </a:r>
          </a:p>
          <a:p>
            <a:r>
              <a:rPr lang="en-US" dirty="0"/>
              <a:t>Taxing foods and drinks by sugar content</a:t>
            </a:r>
          </a:p>
          <a:p>
            <a:r>
              <a:rPr lang="en-US" dirty="0"/>
              <a:t>Limiting portion sizes sold at chain restaurants</a:t>
            </a:r>
          </a:p>
          <a:p>
            <a:r>
              <a:rPr lang="en-US" dirty="0"/>
              <a:t>Limiting fertility treatments to women without obesity</a:t>
            </a:r>
          </a:p>
          <a:p>
            <a:r>
              <a:rPr lang="en-US" dirty="0"/>
              <a:t>Providing financial incentives for weight loss</a:t>
            </a:r>
          </a:p>
          <a:p>
            <a:r>
              <a:rPr lang="en-US" dirty="0"/>
              <a:t>Restricting junk food sales at stores near elementary schools</a:t>
            </a:r>
          </a:p>
          <a:p>
            <a:r>
              <a:rPr lang="en-US" dirty="0"/>
              <a:t>Offering new parents free classes on child nutrition</a:t>
            </a:r>
          </a:p>
          <a:p>
            <a:r>
              <a:rPr lang="en-US" dirty="0"/>
              <a:t>Eliminating soft drink advertising at sporting events</a:t>
            </a:r>
          </a:p>
          <a:p>
            <a:r>
              <a:rPr lang="en-US" dirty="0"/>
              <a:t>Removing fast food restaurants from college campuses</a:t>
            </a:r>
          </a:p>
          <a:p>
            <a:r>
              <a:rPr lang="en-US" dirty="0"/>
              <a:t>Worksites providing treadmill desks to all employees</a:t>
            </a:r>
          </a:p>
          <a:p>
            <a:r>
              <a:rPr lang="en-US" dirty="0"/>
              <a:t>Childcare policies that restrict what parents can send for children to eat</a:t>
            </a:r>
          </a:p>
          <a:p>
            <a:endParaRPr lang="en-US" dirty="0"/>
          </a:p>
        </p:txBody>
      </p:sp>
      <p:sp>
        <p:nvSpPr>
          <p:cNvPr id="4" name="TextBox 3">
            <a:extLst>
              <a:ext uri="{FF2B5EF4-FFF2-40B4-BE49-F238E27FC236}">
                <a16:creationId xmlns:a16="http://schemas.microsoft.com/office/drawing/2014/main" id="{262F28BC-1092-2849-8520-ACE6EA841FD7}"/>
              </a:ext>
            </a:extLst>
          </p:cNvPr>
          <p:cNvSpPr txBox="1"/>
          <p:nvPr/>
        </p:nvSpPr>
        <p:spPr>
          <a:xfrm>
            <a:off x="3131126" y="2373745"/>
            <a:ext cx="5200073" cy="646331"/>
          </a:xfrm>
          <a:prstGeom prst="rect">
            <a:avLst/>
          </a:prstGeom>
          <a:noFill/>
        </p:spPr>
        <p:txBody>
          <a:bodyPr wrap="square" rtlCol="0">
            <a:spAutoFit/>
          </a:bodyPr>
          <a:lstStyle/>
          <a:p>
            <a:pPr algn="ctr"/>
            <a:r>
              <a:rPr lang="en-US" sz="3600" dirty="0"/>
              <a:t>Some Topic Ideas</a:t>
            </a:r>
          </a:p>
        </p:txBody>
      </p:sp>
    </p:spTree>
    <p:extLst>
      <p:ext uri="{BB962C8B-B14F-4D97-AF65-F5344CB8AC3E}">
        <p14:creationId xmlns:p14="http://schemas.microsoft.com/office/powerpoint/2010/main" val="123315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blinds(horizontal)">
                                      <p:cBhvr>
                                        <p:cTn id="40" dur="500"/>
                                        <p:tgtEl>
                                          <p:spTgt spid="3">
                                            <p:txEl>
                                              <p:pRg st="10" end="10"/>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blinds(horizontal)">
                                      <p:cBhvr>
                                        <p:cTn id="43" dur="500"/>
                                        <p:tgtEl>
                                          <p:spTgt spid="3">
                                            <p:txEl>
                                              <p:pRg st="11" end="11"/>
                                            </p:tx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blinds(horizontal)">
                                      <p:cBhvr>
                                        <p:cTn id="46" dur="500"/>
                                        <p:tgtEl>
                                          <p:spTgt spid="3">
                                            <p:txEl>
                                              <p:pRg st="12" end="12"/>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blinds(horizontal)">
                                      <p:cBhvr>
                                        <p:cTn id="49" dur="500"/>
                                        <p:tgtEl>
                                          <p:spTgt spid="3">
                                            <p:txEl>
                                              <p:pRg st="13" end="13"/>
                                            </p:txEl>
                                          </p:spTgt>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blinds(horizontal)">
                                      <p:cBhvr>
                                        <p:cTn id="52" dur="500"/>
                                        <p:tgtEl>
                                          <p:spTgt spid="3">
                                            <p:txEl>
                                              <p:pRg st="14" end="14"/>
                                            </p:txEl>
                                          </p:spTgt>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animEffect transition="in" filter="blinds(horizontal)">
                                      <p:cBhvr>
                                        <p:cTn id="55"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8683-6DD6-E942-A133-A77D32E987FC}"/>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F98F0068-7663-3C45-B09B-DFD048C56C79}"/>
              </a:ext>
            </a:extLst>
          </p:cNvPr>
          <p:cNvSpPr>
            <a:spLocks noGrp="1"/>
          </p:cNvSpPr>
          <p:nvPr>
            <p:ph idx="1"/>
          </p:nvPr>
        </p:nvSpPr>
        <p:spPr/>
        <p:txBody>
          <a:bodyPr/>
          <a:lstStyle/>
          <a:p>
            <a:r>
              <a:rPr lang="en-US" dirty="0"/>
              <a:t>The best topic is something you are passionate about!</a:t>
            </a:r>
          </a:p>
        </p:txBody>
      </p:sp>
    </p:spTree>
    <p:extLst>
      <p:ext uri="{BB962C8B-B14F-4D97-AF65-F5344CB8AC3E}">
        <p14:creationId xmlns:p14="http://schemas.microsoft.com/office/powerpoint/2010/main" val="3245904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4533-1EDA-FC4D-9426-813B8C8BF3C7}"/>
              </a:ext>
            </a:extLst>
          </p:cNvPr>
          <p:cNvSpPr>
            <a:spLocks noGrp="1"/>
          </p:cNvSpPr>
          <p:nvPr>
            <p:ph type="title"/>
          </p:nvPr>
        </p:nvSpPr>
        <p:spPr>
          <a:ln>
            <a:solidFill>
              <a:schemeClr val="tx2"/>
            </a:solidFill>
          </a:ln>
        </p:spPr>
        <p:txBody>
          <a:bodyPr/>
          <a:lstStyle/>
          <a:p>
            <a:r>
              <a:rPr lang="en-US" dirty="0"/>
              <a:t>Who are YOU?</a:t>
            </a:r>
          </a:p>
        </p:txBody>
      </p:sp>
      <p:sp>
        <p:nvSpPr>
          <p:cNvPr id="5" name="Text Placeholder 4">
            <a:extLst>
              <a:ext uri="{FF2B5EF4-FFF2-40B4-BE49-F238E27FC236}">
                <a16:creationId xmlns:a16="http://schemas.microsoft.com/office/drawing/2014/main" id="{58ED2F35-8FCA-8B4E-B664-F459C521EBEF}"/>
              </a:ext>
            </a:extLst>
          </p:cNvPr>
          <p:cNvSpPr>
            <a:spLocks noGrp="1"/>
          </p:cNvSpPr>
          <p:nvPr>
            <p:ph type="body" idx="1"/>
          </p:nvPr>
        </p:nvSpPr>
        <p:spPr/>
        <p:txBody>
          <a:bodyPr/>
          <a:lstStyle/>
          <a:p>
            <a:r>
              <a:rPr lang="en-US" dirty="0"/>
              <a:t>What motivated you to take this class?</a:t>
            </a:r>
          </a:p>
          <a:p>
            <a:r>
              <a:rPr lang="en-US" dirty="0"/>
              <a:t>What is something you really want to gain from taking this class?</a:t>
            </a:r>
          </a:p>
        </p:txBody>
      </p:sp>
    </p:spTree>
    <p:extLst>
      <p:ext uri="{BB962C8B-B14F-4D97-AF65-F5344CB8AC3E}">
        <p14:creationId xmlns:p14="http://schemas.microsoft.com/office/powerpoint/2010/main" val="133689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8F3B-B908-BA45-BB2D-28224D82EC8E}"/>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84C76966-B236-F544-9D86-6F93839760D2}"/>
              </a:ext>
            </a:extLst>
          </p:cNvPr>
          <p:cNvSpPr>
            <a:spLocks noGrp="1"/>
          </p:cNvSpPr>
          <p:nvPr>
            <p:ph idx="1"/>
          </p:nvPr>
        </p:nvSpPr>
        <p:spPr/>
        <p:txBody>
          <a:bodyPr/>
          <a:lstStyle/>
          <a:p>
            <a:r>
              <a:rPr lang="en-US" dirty="0"/>
              <a:t>Two of them</a:t>
            </a:r>
          </a:p>
          <a:p>
            <a:pPr lvl="1"/>
            <a:r>
              <a:rPr lang="en-US" dirty="0"/>
              <a:t>October 11</a:t>
            </a:r>
            <a:r>
              <a:rPr lang="en-US" baseline="30000" dirty="0"/>
              <a:t>th </a:t>
            </a:r>
            <a:r>
              <a:rPr lang="en-US" dirty="0"/>
              <a:t>In class – Covers C</a:t>
            </a:r>
            <a:r>
              <a:rPr lang="en-US" b="1" dirty="0"/>
              <a:t>auses of Obesity</a:t>
            </a:r>
          </a:p>
          <a:p>
            <a:pPr lvl="1"/>
            <a:r>
              <a:rPr lang="en-US" dirty="0"/>
              <a:t>December 19</a:t>
            </a:r>
            <a:r>
              <a:rPr lang="en-US" baseline="30000" dirty="0"/>
              <a:t>th</a:t>
            </a:r>
            <a:r>
              <a:rPr lang="en-US" dirty="0"/>
              <a:t> (10:30 AM) during finals period – Covers </a:t>
            </a:r>
            <a:r>
              <a:rPr lang="en-US" b="1" dirty="0"/>
              <a:t>Consequences, Prevention and Treatments for Obesity</a:t>
            </a:r>
          </a:p>
          <a:p>
            <a:r>
              <a:rPr lang="en-US" dirty="0"/>
              <a:t>Not cumulative, but may rely on prior concepts</a:t>
            </a:r>
          </a:p>
          <a:p>
            <a:r>
              <a:rPr lang="en-US" dirty="0"/>
              <a:t>Review session will be held the class before</a:t>
            </a:r>
          </a:p>
        </p:txBody>
      </p:sp>
    </p:spTree>
    <p:extLst>
      <p:ext uri="{BB962C8B-B14F-4D97-AF65-F5344CB8AC3E}">
        <p14:creationId xmlns:p14="http://schemas.microsoft.com/office/powerpoint/2010/main" val="2260466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Current State of Obesity</a:t>
            </a:r>
          </a:p>
        </p:txBody>
      </p:sp>
      <p:sp>
        <p:nvSpPr>
          <p:cNvPr id="5" name="Subtitle 4"/>
          <p:cNvSpPr>
            <a:spLocks noGrp="1"/>
          </p:cNvSpPr>
          <p:nvPr>
            <p:ph type="subTitle" idx="1"/>
          </p:nvPr>
        </p:nvSpPr>
        <p:spPr/>
        <p:txBody>
          <a:bodyPr/>
          <a:lstStyle/>
          <a:p>
            <a:r>
              <a:rPr lang="en-US" dirty="0"/>
              <a:t>Definitions, prevalence, and disparities</a:t>
            </a:r>
          </a:p>
        </p:txBody>
      </p:sp>
    </p:spTree>
    <p:extLst>
      <p:ext uri="{BB962C8B-B14F-4D97-AF65-F5344CB8AC3E}">
        <p14:creationId xmlns:p14="http://schemas.microsoft.com/office/powerpoint/2010/main" val="335049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Learning Objectives</a:t>
            </a:r>
          </a:p>
        </p:txBody>
      </p:sp>
      <p:sp>
        <p:nvSpPr>
          <p:cNvPr id="5" name="Content Placeholder 4"/>
          <p:cNvSpPr>
            <a:spLocks noGrp="1"/>
          </p:cNvSpPr>
          <p:nvPr>
            <p:ph idx="1"/>
          </p:nvPr>
        </p:nvSpPr>
        <p:spPr/>
        <p:txBody>
          <a:bodyPr/>
          <a:lstStyle/>
          <a:p>
            <a:r>
              <a:rPr lang="en-US" b="0" dirty="0">
                <a:solidFill>
                  <a:schemeClr val="tx1"/>
                </a:solidFill>
              </a:rPr>
              <a:t>Define obesity, overweight and class 2 and 3 obesity and how this is assessed.</a:t>
            </a:r>
          </a:p>
          <a:p>
            <a:r>
              <a:rPr lang="en-US" b="0" dirty="0">
                <a:solidFill>
                  <a:schemeClr val="tx1"/>
                </a:solidFill>
              </a:rPr>
              <a:t>Describe the scope of obesity as a public health problem.</a:t>
            </a:r>
          </a:p>
          <a:p>
            <a:r>
              <a:rPr lang="en-US" b="0" dirty="0">
                <a:solidFill>
                  <a:schemeClr val="tx1"/>
                </a:solidFill>
              </a:rPr>
              <a:t>Understand how BMI percentiles and growth charts are used to assess childhood obesity.</a:t>
            </a:r>
          </a:p>
          <a:p>
            <a:pPr marL="0" indent="0">
              <a:buNone/>
            </a:pPr>
            <a:endParaRPr lang="en-US" dirty="0"/>
          </a:p>
        </p:txBody>
      </p:sp>
    </p:spTree>
    <p:extLst>
      <p:ext uri="{BB962C8B-B14F-4D97-AF65-F5344CB8AC3E}">
        <p14:creationId xmlns:p14="http://schemas.microsoft.com/office/powerpoint/2010/main" val="19516018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obesity?</a:t>
            </a:r>
          </a:p>
        </p:txBody>
      </p:sp>
      <p:sp>
        <p:nvSpPr>
          <p:cNvPr id="5" name="Content Placeholder 4"/>
          <p:cNvSpPr>
            <a:spLocks noGrp="1"/>
          </p:cNvSpPr>
          <p:nvPr>
            <p:ph idx="1"/>
          </p:nvPr>
        </p:nvSpPr>
        <p:spPr>
          <a:xfrm>
            <a:off x="5059070" y="500554"/>
            <a:ext cx="6281873" cy="5704492"/>
          </a:xfrm>
        </p:spPr>
        <p:txBody>
          <a:bodyPr>
            <a:normAutofit/>
          </a:bodyPr>
          <a:lstStyle/>
          <a:p>
            <a:r>
              <a:rPr lang="en-US" sz="2400" dirty="0"/>
              <a:t>Excess adipose (fat) tissue</a:t>
            </a:r>
          </a:p>
          <a:p>
            <a:r>
              <a:rPr lang="en-US" sz="2400" dirty="0"/>
              <a:t>Determined to be a disease by the American Medical Association</a:t>
            </a:r>
          </a:p>
          <a:p>
            <a:r>
              <a:rPr lang="en-US" sz="2400" dirty="0"/>
              <a:t>Identified among adults using BMI </a:t>
            </a:r>
          </a:p>
          <a:p>
            <a:pPr lvl="1"/>
            <a:r>
              <a:rPr lang="en-US" sz="2000" dirty="0"/>
              <a:t>Weight (kg)/Height (m</a:t>
            </a:r>
            <a:r>
              <a:rPr lang="en-US" sz="2000" baseline="30000" dirty="0"/>
              <a:t>2</a:t>
            </a:r>
            <a:r>
              <a:rPr lang="en-US" sz="2000" dirty="0"/>
              <a:t>)</a:t>
            </a:r>
          </a:p>
          <a:p>
            <a:r>
              <a:rPr lang="en-US" sz="2400" dirty="0"/>
              <a:t>BMI &lt;= 18.5 = underweight</a:t>
            </a:r>
          </a:p>
          <a:p>
            <a:r>
              <a:rPr lang="en-US" sz="2400" dirty="0"/>
              <a:t>BMI &gt;18.5 to &lt;25 = ”normal weight”</a:t>
            </a:r>
          </a:p>
          <a:p>
            <a:r>
              <a:rPr lang="en-US" sz="2400" dirty="0"/>
              <a:t>BMI 25 to &lt;30  = overweight</a:t>
            </a:r>
          </a:p>
          <a:p>
            <a:r>
              <a:rPr lang="en-US" sz="2400" dirty="0"/>
              <a:t>BMI 30 to &lt; 35 = obese (class I)</a:t>
            </a:r>
          </a:p>
          <a:p>
            <a:r>
              <a:rPr lang="en-US" sz="2400" dirty="0"/>
              <a:t>BMI 35 to &lt; 40 = obesity (class II)</a:t>
            </a:r>
          </a:p>
          <a:p>
            <a:r>
              <a:rPr lang="en-US" sz="2400" dirty="0"/>
              <a:t>BMI &gt; 40           = obesity (class III)</a:t>
            </a:r>
          </a:p>
        </p:txBody>
      </p:sp>
    </p:spTree>
    <p:extLst>
      <p:ext uri="{BB962C8B-B14F-4D97-AF65-F5344CB8AC3E}">
        <p14:creationId xmlns:p14="http://schemas.microsoft.com/office/powerpoint/2010/main" val="2874569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BMI is</a:t>
            </a:r>
            <a:r>
              <a:rPr lang="mr-IN" dirty="0"/>
              <a:t>…</a:t>
            </a:r>
            <a:endParaRPr lang="en-US" dirty="0"/>
          </a:p>
        </p:txBody>
      </p:sp>
      <p:sp>
        <p:nvSpPr>
          <p:cNvPr id="3" name="Content Placeholder 2"/>
          <p:cNvSpPr>
            <a:spLocks noGrp="1"/>
          </p:cNvSpPr>
          <p:nvPr>
            <p:ph idx="1"/>
          </p:nvPr>
        </p:nvSpPr>
        <p:spPr/>
        <p:txBody>
          <a:bodyPr>
            <a:normAutofit/>
          </a:bodyPr>
          <a:lstStyle/>
          <a:p>
            <a:r>
              <a:rPr lang="en-US" sz="4000" dirty="0"/>
              <a:t>A. Very informative</a:t>
            </a:r>
          </a:p>
          <a:p>
            <a:r>
              <a:rPr lang="en-US" sz="4000" dirty="0"/>
              <a:t>B. Totally useless</a:t>
            </a:r>
          </a:p>
          <a:p>
            <a:r>
              <a:rPr lang="en-US" sz="4000" dirty="0"/>
              <a:t>C. It depends</a:t>
            </a:r>
          </a:p>
          <a:p>
            <a:r>
              <a:rPr lang="en-US" sz="4000" dirty="0"/>
              <a:t>D. I don’t know</a:t>
            </a:r>
          </a:p>
        </p:txBody>
      </p:sp>
    </p:spTree>
    <p:extLst>
      <p:ext uri="{BB962C8B-B14F-4D97-AF65-F5344CB8AC3E}">
        <p14:creationId xmlns:p14="http://schemas.microsoft.com/office/powerpoint/2010/main" val="3071221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294754" y="502526"/>
            <a:ext cx="9957446" cy="6069301"/>
          </a:xfrm>
          <a:prstGeom prst="rect">
            <a:avLst/>
          </a:prstGeom>
        </p:spPr>
      </p:pic>
    </p:spTree>
    <p:extLst>
      <p:ext uri="{BB962C8B-B14F-4D97-AF65-F5344CB8AC3E}">
        <p14:creationId xmlns:p14="http://schemas.microsoft.com/office/powerpoint/2010/main" val="2365544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1104900" y="26368"/>
            <a:ext cx="10452100" cy="6370804"/>
          </a:xfrm>
          <a:prstGeom prst="rect">
            <a:avLst/>
          </a:prstGeom>
        </p:spPr>
      </p:pic>
    </p:spTree>
    <p:extLst>
      <p:ext uri="{BB962C8B-B14F-4D97-AF65-F5344CB8AC3E}">
        <p14:creationId xmlns:p14="http://schemas.microsoft.com/office/powerpoint/2010/main" val="142334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8FE24-0955-BF45-AEF0-892187CA4ABC}"/>
              </a:ext>
            </a:extLst>
          </p:cNvPr>
          <p:cNvPicPr>
            <a:picLocks noChangeAspect="1"/>
          </p:cNvPicPr>
          <p:nvPr/>
        </p:nvPicPr>
        <p:blipFill>
          <a:blip r:embed="rId2"/>
          <a:stretch>
            <a:fillRect/>
          </a:stretch>
        </p:blipFill>
        <p:spPr>
          <a:xfrm>
            <a:off x="1426723" y="0"/>
            <a:ext cx="9338553" cy="6858000"/>
          </a:xfrm>
          <a:prstGeom prst="rect">
            <a:avLst/>
          </a:prstGeom>
        </p:spPr>
      </p:pic>
    </p:spTree>
    <p:extLst>
      <p:ext uri="{BB962C8B-B14F-4D97-AF65-F5344CB8AC3E}">
        <p14:creationId xmlns:p14="http://schemas.microsoft.com/office/powerpoint/2010/main" val="1083640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491" b="13397"/>
          <a:stretch/>
        </p:blipFill>
        <p:spPr>
          <a:xfrm>
            <a:off x="1674230" y="1417638"/>
            <a:ext cx="9450970" cy="4826000"/>
          </a:xfrm>
          <a:prstGeom prst="rect">
            <a:avLst/>
          </a:prstGeom>
        </p:spPr>
      </p:pic>
      <p:sp>
        <p:nvSpPr>
          <p:cNvPr id="3" name="Title 2"/>
          <p:cNvSpPr>
            <a:spLocks noGrp="1"/>
          </p:cNvSpPr>
          <p:nvPr>
            <p:ph type="title"/>
          </p:nvPr>
        </p:nvSpPr>
        <p:spPr/>
        <p:txBody>
          <a:bodyPr>
            <a:normAutofit/>
          </a:bodyPr>
          <a:lstStyle/>
          <a:p>
            <a:r>
              <a:rPr lang="en-US" sz="3600" dirty="0"/>
              <a:t>Obesity is more prevalent in the US than in Canada</a:t>
            </a:r>
          </a:p>
        </p:txBody>
      </p:sp>
    </p:spTree>
    <p:extLst>
      <p:ext uri="{BB962C8B-B14F-4D97-AF65-F5344CB8AC3E}">
        <p14:creationId xmlns:p14="http://schemas.microsoft.com/office/powerpoint/2010/main" val="30363888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C592-5D27-5148-BE1B-B633485703C2}"/>
              </a:ext>
            </a:extLst>
          </p:cNvPr>
          <p:cNvPicPr>
            <a:picLocks noChangeAspect="1"/>
          </p:cNvPicPr>
          <p:nvPr/>
        </p:nvPicPr>
        <p:blipFill>
          <a:blip r:embed="rId2"/>
          <a:stretch>
            <a:fillRect/>
          </a:stretch>
        </p:blipFill>
        <p:spPr>
          <a:xfrm>
            <a:off x="686840" y="0"/>
            <a:ext cx="10818319" cy="6858000"/>
          </a:xfrm>
          <a:prstGeom prst="rect">
            <a:avLst/>
          </a:prstGeom>
        </p:spPr>
      </p:pic>
    </p:spTree>
    <p:extLst>
      <p:ext uri="{BB962C8B-B14F-4D97-AF65-F5344CB8AC3E}">
        <p14:creationId xmlns:p14="http://schemas.microsoft.com/office/powerpoint/2010/main" val="90435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A8056-617D-DF47-B3DE-AA759A1354D6}"/>
              </a:ext>
            </a:extLst>
          </p:cNvPr>
          <p:cNvSpPr>
            <a:spLocks noGrp="1"/>
          </p:cNvSpPr>
          <p:nvPr>
            <p:ph type="title"/>
          </p:nvPr>
        </p:nvSpPr>
        <p:spPr/>
        <p:txBody>
          <a:bodyPr/>
          <a:lstStyle/>
          <a:p>
            <a:r>
              <a:rPr lang="en-US" dirty="0"/>
              <a:t>Some Topics We Will Cover</a:t>
            </a:r>
          </a:p>
        </p:txBody>
      </p:sp>
      <p:sp>
        <p:nvSpPr>
          <p:cNvPr id="5" name="Content Placeholder 4">
            <a:extLst>
              <a:ext uri="{FF2B5EF4-FFF2-40B4-BE49-F238E27FC236}">
                <a16:creationId xmlns:a16="http://schemas.microsoft.com/office/drawing/2014/main" id="{67E99848-35A4-1541-9038-79F606F7A519}"/>
              </a:ext>
            </a:extLst>
          </p:cNvPr>
          <p:cNvSpPr>
            <a:spLocks noGrp="1"/>
          </p:cNvSpPr>
          <p:nvPr>
            <p:ph idx="1"/>
          </p:nvPr>
        </p:nvSpPr>
        <p:spPr/>
        <p:txBody>
          <a:bodyPr>
            <a:normAutofit fontScale="25000" lnSpcReduction="20000"/>
          </a:bodyPr>
          <a:lstStyle/>
          <a:p>
            <a:pPr fontAlgn="ctr"/>
            <a:br>
              <a:rPr lang="en-US" dirty="0"/>
            </a:br>
            <a:r>
              <a:rPr lang="en-US" dirty="0"/>
              <a:t>Very Interested</a:t>
            </a:r>
          </a:p>
          <a:p>
            <a:pPr fontAlgn="ctr"/>
            <a:r>
              <a:rPr lang="en-US" dirty="0"/>
              <a:t>Kind of Interested</a:t>
            </a:r>
          </a:p>
          <a:p>
            <a:pPr fontAlgn="ctr"/>
            <a:r>
              <a:rPr lang="en-US" dirty="0"/>
              <a:t>Neutral</a:t>
            </a:r>
          </a:p>
          <a:p>
            <a:pPr fontAlgn="ctr"/>
            <a:r>
              <a:rPr lang="en-US" dirty="0"/>
              <a:t>Not Interested</a:t>
            </a:r>
          </a:p>
          <a:p>
            <a:pPr fontAlgn="ctr"/>
            <a:r>
              <a:rPr lang="en-US" dirty="0"/>
              <a:t>Social and Cultural Perceptions of Obesity</a:t>
            </a:r>
          </a:p>
          <a:p>
            <a:pPr fontAlgn="ctr"/>
            <a:r>
              <a:rPr lang="en-US" dirty="0"/>
              <a:t>Social Determinants of Obesity</a:t>
            </a:r>
          </a:p>
          <a:p>
            <a:pPr fontAlgn="ctr"/>
            <a:r>
              <a:rPr lang="en-US" dirty="0"/>
              <a:t>Biological and Genetic Determinants of Obesity</a:t>
            </a:r>
          </a:p>
          <a:p>
            <a:pPr fontAlgn="ctr"/>
            <a:r>
              <a:rPr lang="en-US" dirty="0"/>
              <a:t>The Role of the Physical Environment in Obesity</a:t>
            </a:r>
          </a:p>
          <a:p>
            <a:pPr fontAlgn="ctr"/>
            <a:r>
              <a:rPr lang="en-US" dirty="0"/>
              <a:t>Obesity and Chronic Health Problems</a:t>
            </a:r>
          </a:p>
          <a:p>
            <a:pPr fontAlgn="ctr"/>
            <a:r>
              <a:rPr lang="en-US" dirty="0"/>
              <a:t>Diets and Weight Loss Strategies</a:t>
            </a:r>
          </a:p>
          <a:p>
            <a:pPr fontAlgn="ctr"/>
            <a:r>
              <a:rPr lang="en-US" dirty="0"/>
              <a:t>Obesity and Global Health</a:t>
            </a:r>
          </a:p>
          <a:p>
            <a:pPr fontAlgn="ctr"/>
            <a:r>
              <a:rPr lang="en-US" dirty="0"/>
              <a:t>Policy and community approaches to obesity prevention</a:t>
            </a:r>
          </a:p>
          <a:p>
            <a:pPr fontAlgn="ctr"/>
            <a:r>
              <a:rPr lang="en-US" dirty="0"/>
              <a:t>Behaviors that Contribute to Obesity</a:t>
            </a:r>
          </a:p>
          <a:p>
            <a:pPr fontAlgn="ctr"/>
            <a:r>
              <a:rPr lang="en-US" dirty="0"/>
              <a:t>Social and Cultural Perceptions of Obesity</a:t>
            </a:r>
          </a:p>
          <a:p>
            <a:pPr fontAlgn="ctr"/>
            <a:r>
              <a:rPr lang="en-US" dirty="0"/>
              <a:t>Social Determinants of Obesity</a:t>
            </a:r>
          </a:p>
          <a:p>
            <a:pPr fontAlgn="ctr"/>
            <a:r>
              <a:rPr lang="en-US" dirty="0"/>
              <a:t>Biological and Genetic Determinants of Obesity</a:t>
            </a:r>
          </a:p>
          <a:p>
            <a:pPr fontAlgn="ctr"/>
            <a:r>
              <a:rPr lang="en-US" dirty="0"/>
              <a:t>The Role of the Physical Environment in Obesity</a:t>
            </a:r>
          </a:p>
          <a:p>
            <a:pPr fontAlgn="ctr"/>
            <a:r>
              <a:rPr lang="en-US" dirty="0"/>
              <a:t>Obesity and Chronic Health Problems</a:t>
            </a:r>
          </a:p>
          <a:p>
            <a:pPr fontAlgn="ctr"/>
            <a:r>
              <a:rPr lang="en-US" dirty="0"/>
              <a:t>Diets and Weight Loss Strategies</a:t>
            </a:r>
          </a:p>
          <a:p>
            <a:pPr fontAlgn="ctr"/>
            <a:r>
              <a:rPr lang="en-US" dirty="0"/>
              <a:t>Obesity and Global Health</a:t>
            </a:r>
          </a:p>
          <a:p>
            <a:pPr fontAlgn="ctr"/>
            <a:r>
              <a:rPr lang="en-US" dirty="0"/>
              <a:t>Policy and community approaches to obesity prevention</a:t>
            </a:r>
          </a:p>
          <a:p>
            <a:pPr fontAlgn="ctr"/>
            <a:r>
              <a:rPr lang="en-US" dirty="0"/>
              <a:t>Behaviors that Contribute to Obesity</a:t>
            </a:r>
          </a:p>
          <a:p>
            <a:endParaRPr lang="en-US" dirty="0"/>
          </a:p>
        </p:txBody>
      </p:sp>
    </p:spTree>
    <p:extLst>
      <p:ext uri="{BB962C8B-B14F-4D97-AF65-F5344CB8AC3E}">
        <p14:creationId xmlns:p14="http://schemas.microsoft.com/office/powerpoint/2010/main" val="1497869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Are individuals of low socioeconomic status more likely to have obesity?</a:t>
            </a:r>
          </a:p>
        </p:txBody>
      </p:sp>
      <p:sp>
        <p:nvSpPr>
          <p:cNvPr id="3" name="Content Placeholder 2"/>
          <p:cNvSpPr>
            <a:spLocks noGrp="1"/>
          </p:cNvSpPr>
          <p:nvPr>
            <p:ph idx="1"/>
          </p:nvPr>
        </p:nvSpPr>
        <p:spPr/>
        <p:txBody>
          <a:bodyPr>
            <a:normAutofit/>
          </a:bodyPr>
          <a:lstStyle/>
          <a:p>
            <a:r>
              <a:rPr lang="en-US" sz="3600" dirty="0"/>
              <a:t> Yes</a:t>
            </a:r>
          </a:p>
          <a:p>
            <a:r>
              <a:rPr lang="en-US" sz="3600" dirty="0"/>
              <a:t> No</a:t>
            </a:r>
          </a:p>
          <a:p>
            <a:r>
              <a:rPr lang="en-US" sz="3600" dirty="0"/>
              <a:t> It depends</a:t>
            </a:r>
          </a:p>
          <a:p>
            <a:r>
              <a:rPr lang="en-US" sz="3600" dirty="0"/>
              <a:t> I don’t know</a:t>
            </a:r>
          </a:p>
        </p:txBody>
      </p:sp>
    </p:spTree>
    <p:extLst>
      <p:ext uri="{BB962C8B-B14F-4D97-AF65-F5344CB8AC3E}">
        <p14:creationId xmlns:p14="http://schemas.microsoft.com/office/powerpoint/2010/main" val="3568564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000" b="12962"/>
          <a:stretch/>
        </p:blipFill>
        <p:spPr>
          <a:xfrm>
            <a:off x="1543247" y="1417638"/>
            <a:ext cx="9683553" cy="5004364"/>
          </a:xfrm>
          <a:prstGeom prst="rect">
            <a:avLst/>
          </a:prstGeom>
        </p:spPr>
      </p:pic>
      <p:sp>
        <p:nvSpPr>
          <p:cNvPr id="3" name="Title 2"/>
          <p:cNvSpPr>
            <a:spLocks noGrp="1"/>
          </p:cNvSpPr>
          <p:nvPr>
            <p:ph type="title"/>
          </p:nvPr>
        </p:nvSpPr>
        <p:spPr/>
        <p:txBody>
          <a:bodyPr>
            <a:noAutofit/>
          </a:bodyPr>
          <a:lstStyle/>
          <a:p>
            <a:r>
              <a:rPr lang="en-US" sz="3200" dirty="0"/>
              <a:t>Relationship between education and obesity prevalence differs differently by race/ethnicity</a:t>
            </a:r>
          </a:p>
        </p:txBody>
      </p:sp>
    </p:spTree>
    <p:extLst>
      <p:ext uri="{BB962C8B-B14F-4D97-AF65-F5344CB8AC3E}">
        <p14:creationId xmlns:p14="http://schemas.microsoft.com/office/powerpoint/2010/main" val="39135702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4621" y="306846"/>
            <a:ext cx="6753578" cy="1143000"/>
          </a:xfrm>
        </p:spPr>
        <p:txBody>
          <a:bodyPr>
            <a:normAutofit/>
          </a:bodyPr>
          <a:lstStyle/>
          <a:p>
            <a:r>
              <a:rPr lang="en-US" dirty="0"/>
              <a:t>Body Mass Index in Children</a:t>
            </a:r>
          </a:p>
        </p:txBody>
      </p:sp>
      <p:sp>
        <p:nvSpPr>
          <p:cNvPr id="8" name="TextBox 7"/>
          <p:cNvSpPr txBox="1"/>
          <p:nvPr/>
        </p:nvSpPr>
        <p:spPr>
          <a:xfrm>
            <a:off x="1142999" y="1715572"/>
            <a:ext cx="2971647" cy="461665"/>
          </a:xfrm>
          <a:prstGeom prst="rect">
            <a:avLst/>
          </a:prstGeom>
          <a:noFill/>
        </p:spPr>
        <p:txBody>
          <a:bodyPr wrap="none" rtlCol="0">
            <a:spAutoFit/>
          </a:bodyPr>
          <a:lstStyle/>
          <a:p>
            <a:r>
              <a:rPr lang="en-US" sz="2400" dirty="0">
                <a:solidFill>
                  <a:schemeClr val="bg1"/>
                </a:solidFill>
              </a:rPr>
              <a:t>Obesity in Children</a:t>
            </a:r>
          </a:p>
        </p:txBody>
      </p:sp>
      <p:sp>
        <p:nvSpPr>
          <p:cNvPr id="9" name="TextBox 8"/>
          <p:cNvSpPr txBox="1"/>
          <p:nvPr/>
        </p:nvSpPr>
        <p:spPr>
          <a:xfrm>
            <a:off x="942897" y="2442963"/>
            <a:ext cx="3371850" cy="2123658"/>
          </a:xfrm>
          <a:prstGeom prst="rect">
            <a:avLst/>
          </a:prstGeom>
          <a:noFill/>
        </p:spPr>
        <p:txBody>
          <a:bodyPr wrap="square" rtlCol="0">
            <a:spAutoFit/>
          </a:bodyPr>
          <a:lstStyle/>
          <a:p>
            <a:pPr algn="ctr"/>
            <a:r>
              <a:rPr lang="en-US" sz="2200" dirty="0">
                <a:solidFill>
                  <a:schemeClr val="bg1"/>
                </a:solidFill>
              </a:rPr>
              <a:t>Because children are expected to grow, and this growth is sex-specific, we use growth charts to identify high BMI  among </a:t>
            </a:r>
            <a:r>
              <a:rPr lang="en-US" sz="2200">
                <a:solidFill>
                  <a:schemeClr val="bg1"/>
                </a:solidFill>
              </a:rPr>
              <a:t>children </a:t>
            </a:r>
            <a:endParaRPr lang="en-US" sz="2200" dirty="0">
              <a:solidFill>
                <a:schemeClr val="bg1"/>
              </a:solidFill>
            </a:endParaRPr>
          </a:p>
        </p:txBody>
      </p:sp>
      <p:pic>
        <p:nvPicPr>
          <p:cNvPr id="10" name="Content Placeholder 8" descr="Growth chart - BMI for age, Girls, 2 to 20y.png"/>
          <p:cNvPicPr>
            <a:picLocks noGrp="1" noChangeAspect="1"/>
          </p:cNvPicPr>
          <p:nvPr>
            <p:ph sz="half" idx="1"/>
          </p:nvPr>
        </p:nvPicPr>
        <p:blipFill>
          <a:blip r:embed="rId2">
            <a:extLst>
              <a:ext uri="{28A0092B-C50C-407E-A947-70E740481C1C}">
                <a14:useLocalDpi xmlns:a14="http://schemas.microsoft.com/office/drawing/2010/main" val="0"/>
              </a:ext>
            </a:extLst>
          </a:blip>
          <a:srcRect l="-10444" r="-10444"/>
          <a:stretch>
            <a:fillRect/>
          </a:stretch>
        </p:blipFill>
        <p:spPr>
          <a:xfrm>
            <a:off x="5514975" y="235408"/>
            <a:ext cx="5772150" cy="6468711"/>
          </a:xfrm>
        </p:spPr>
      </p:pic>
    </p:spTree>
    <p:extLst>
      <p:ext uri="{BB962C8B-B14F-4D97-AF65-F5344CB8AC3E}">
        <p14:creationId xmlns:p14="http://schemas.microsoft.com/office/powerpoint/2010/main" val="780206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500" y="0"/>
            <a:ext cx="5441058" cy="6858000"/>
          </a:xfrm>
          <a:prstGeom prst="rect">
            <a:avLst/>
          </a:prstGeom>
        </p:spPr>
      </p:pic>
      <p:sp>
        <p:nvSpPr>
          <p:cNvPr id="3" name="Rectangular Callout 2"/>
          <p:cNvSpPr/>
          <p:nvPr/>
        </p:nvSpPr>
        <p:spPr>
          <a:xfrm>
            <a:off x="8991600" y="457200"/>
            <a:ext cx="2971800" cy="1930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BMI percentiles do not work well to track children above the 95</a:t>
            </a:r>
            <a:r>
              <a:rPr lang="en-US" baseline="30000" dirty="0"/>
              <a:t>th</a:t>
            </a:r>
            <a:r>
              <a:rPr lang="en-US" dirty="0"/>
              <a:t> percentile; use % of the 95</a:t>
            </a:r>
            <a:r>
              <a:rPr lang="en-US" baseline="30000" dirty="0"/>
              <a:t>th</a:t>
            </a:r>
            <a:r>
              <a:rPr lang="en-US" dirty="0"/>
              <a:t> instead of 97</a:t>
            </a:r>
            <a:r>
              <a:rPr lang="en-US" baseline="30000" dirty="0"/>
              <a:t>th</a:t>
            </a:r>
            <a:r>
              <a:rPr lang="en-US" dirty="0"/>
              <a:t>, 99</a:t>
            </a:r>
            <a:r>
              <a:rPr lang="en-US" baseline="30000" dirty="0"/>
              <a:t>th</a:t>
            </a:r>
            <a:r>
              <a:rPr lang="en-US" dirty="0"/>
              <a:t>, etc.</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0625"/>
          <a:stretch/>
        </p:blipFill>
        <p:spPr>
          <a:xfrm>
            <a:off x="419100" y="3606800"/>
            <a:ext cx="2347784" cy="28956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228599"/>
            <a:ext cx="2347784" cy="3130379"/>
          </a:xfrm>
          <a:prstGeom prst="rect">
            <a:avLst/>
          </a:prstGeom>
        </p:spPr>
      </p:pic>
      <p:sp>
        <p:nvSpPr>
          <p:cNvPr id="5" name="Rectangular Callout 4">
            <a:extLst>
              <a:ext uri="{FF2B5EF4-FFF2-40B4-BE49-F238E27FC236}">
                <a16:creationId xmlns:a16="http://schemas.microsoft.com/office/drawing/2014/main" id="{73E13781-3515-6E49-882F-C90811E43F6B}"/>
              </a:ext>
            </a:extLst>
          </p:cNvPr>
          <p:cNvSpPr/>
          <p:nvPr/>
        </p:nvSpPr>
        <p:spPr>
          <a:xfrm>
            <a:off x="8991600" y="3740727"/>
            <a:ext cx="2971800" cy="199505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Severe obesity in children is defined as having a BMI &gt;=120% of the 95</a:t>
            </a:r>
            <a:r>
              <a:rPr lang="en-US" baseline="30000" dirty="0"/>
              <a:t>th</a:t>
            </a:r>
            <a:r>
              <a:rPr lang="en-US" dirty="0"/>
              <a:t> percentile</a:t>
            </a:r>
          </a:p>
        </p:txBody>
      </p:sp>
    </p:spTree>
    <p:extLst>
      <p:ext uri="{BB962C8B-B14F-4D97-AF65-F5344CB8AC3E}">
        <p14:creationId xmlns:p14="http://schemas.microsoft.com/office/powerpoint/2010/main" val="2622709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555" b="7407"/>
          <a:stretch/>
        </p:blipFill>
        <p:spPr>
          <a:xfrm>
            <a:off x="1737989" y="1500270"/>
            <a:ext cx="8716021" cy="5357730"/>
          </a:xfrm>
          <a:prstGeom prst="rect">
            <a:avLst/>
          </a:prstGeom>
        </p:spPr>
      </p:pic>
      <p:sp>
        <p:nvSpPr>
          <p:cNvPr id="3" name="Title 2"/>
          <p:cNvSpPr>
            <a:spLocks noGrp="1"/>
          </p:cNvSpPr>
          <p:nvPr>
            <p:ph type="title"/>
          </p:nvPr>
        </p:nvSpPr>
        <p:spPr/>
        <p:txBody>
          <a:bodyPr>
            <a:noAutofit/>
          </a:bodyPr>
          <a:lstStyle/>
          <a:p>
            <a:r>
              <a:rPr lang="en-US" sz="3200" dirty="0"/>
              <a:t>Obesity is more prevalent among children </a:t>
            </a:r>
            <a:br>
              <a:rPr lang="en-US" sz="3200" dirty="0"/>
            </a:br>
            <a:r>
              <a:rPr lang="en-US" sz="3200" dirty="0"/>
              <a:t>in the US vs. Canada among all age groups</a:t>
            </a:r>
          </a:p>
        </p:txBody>
      </p:sp>
    </p:spTree>
    <p:extLst>
      <p:ext uri="{BB962C8B-B14F-4D97-AF65-F5344CB8AC3E}">
        <p14:creationId xmlns:p14="http://schemas.microsoft.com/office/powerpoint/2010/main" val="35313294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408" b="11481"/>
          <a:stretch/>
        </p:blipFill>
        <p:spPr>
          <a:xfrm>
            <a:off x="1929114" y="846138"/>
            <a:ext cx="8333772" cy="5562600"/>
          </a:xfrm>
          <a:prstGeom prst="rect">
            <a:avLst/>
          </a:prstGeom>
        </p:spPr>
      </p:pic>
      <p:sp>
        <p:nvSpPr>
          <p:cNvPr id="3" name="Title 2"/>
          <p:cNvSpPr>
            <a:spLocks noGrp="1"/>
          </p:cNvSpPr>
          <p:nvPr>
            <p:ph type="title"/>
          </p:nvPr>
        </p:nvSpPr>
        <p:spPr>
          <a:xfrm>
            <a:off x="609600" y="-296862"/>
            <a:ext cx="10972800" cy="1143000"/>
          </a:xfrm>
        </p:spPr>
        <p:txBody>
          <a:bodyPr>
            <a:normAutofit/>
          </a:bodyPr>
          <a:lstStyle/>
          <a:p>
            <a:r>
              <a:rPr lang="en-US" sz="3200" dirty="0"/>
              <a:t>Prevalence of obesity among children in the US by sex and race/ethnicity</a:t>
            </a:r>
          </a:p>
        </p:txBody>
      </p:sp>
    </p:spTree>
    <p:extLst>
      <p:ext uri="{BB962C8B-B14F-4D97-AF65-F5344CB8AC3E}">
        <p14:creationId xmlns:p14="http://schemas.microsoft.com/office/powerpoint/2010/main" val="9232303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831" y="2199276"/>
            <a:ext cx="3886569" cy="2456442"/>
          </a:xfrm>
        </p:spPr>
        <p:txBody>
          <a:bodyPr/>
          <a:lstStyle/>
          <a:p>
            <a:r>
              <a:rPr lang="en-US" dirty="0"/>
              <a:t>What about children under 2?</a:t>
            </a:r>
          </a:p>
        </p:txBody>
      </p:sp>
      <p:sp>
        <p:nvSpPr>
          <p:cNvPr id="3" name="Content Placeholder 2"/>
          <p:cNvSpPr>
            <a:spLocks noGrp="1"/>
          </p:cNvSpPr>
          <p:nvPr>
            <p:ph idx="1"/>
          </p:nvPr>
        </p:nvSpPr>
        <p:spPr/>
        <p:txBody>
          <a:bodyPr>
            <a:normAutofit/>
          </a:bodyPr>
          <a:lstStyle/>
          <a:p>
            <a:pPr>
              <a:spcAft>
                <a:spcPts val="600"/>
              </a:spcAft>
            </a:pPr>
            <a:r>
              <a:rPr lang="en-US" sz="2400" dirty="0"/>
              <a:t>Weight for length is used to identify high weight in children 0-2</a:t>
            </a:r>
          </a:p>
          <a:p>
            <a:pPr>
              <a:spcAft>
                <a:spcPts val="600"/>
              </a:spcAft>
            </a:pPr>
            <a:r>
              <a:rPr lang="en-US" sz="2400" dirty="0"/>
              <a:t>Although definitions of obesity are not official for this age, &gt; 98</a:t>
            </a:r>
            <a:r>
              <a:rPr lang="en-US" sz="2400" baseline="30000" dirty="0"/>
              <a:t>th</a:t>
            </a:r>
            <a:r>
              <a:rPr lang="en-US" sz="2400" dirty="0"/>
              <a:t> percentile indicates high weight for length</a:t>
            </a:r>
          </a:p>
          <a:p>
            <a:pPr>
              <a:spcAft>
                <a:spcPts val="600"/>
              </a:spcAft>
            </a:pPr>
            <a:r>
              <a:rPr lang="en-US" sz="2400" dirty="0"/>
              <a:t>Use of WHO (vs. CDC) growth charts recommended</a:t>
            </a:r>
          </a:p>
        </p:txBody>
      </p:sp>
    </p:spTree>
    <p:extLst>
      <p:ext uri="{BB962C8B-B14F-4D97-AF65-F5344CB8AC3E}">
        <p14:creationId xmlns:p14="http://schemas.microsoft.com/office/powerpoint/2010/main" val="2089772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566" b="15339"/>
          <a:stretch/>
        </p:blipFill>
        <p:spPr>
          <a:xfrm>
            <a:off x="895350" y="1417638"/>
            <a:ext cx="10401300" cy="4851400"/>
          </a:xfrm>
          <a:prstGeom prst="rect">
            <a:avLst/>
          </a:prstGeom>
        </p:spPr>
      </p:pic>
      <p:sp>
        <p:nvSpPr>
          <p:cNvPr id="3" name="Title 2"/>
          <p:cNvSpPr>
            <a:spLocks noGrp="1"/>
          </p:cNvSpPr>
          <p:nvPr>
            <p:ph type="title"/>
          </p:nvPr>
        </p:nvSpPr>
        <p:spPr/>
        <p:txBody>
          <a:bodyPr>
            <a:normAutofit/>
          </a:bodyPr>
          <a:lstStyle/>
          <a:p>
            <a:r>
              <a:rPr lang="en-US" sz="3200" dirty="0"/>
              <a:t>WHO vs. CDC growth charts for US children &lt; 2 years, 1999-2004</a:t>
            </a:r>
          </a:p>
        </p:txBody>
      </p:sp>
    </p:spTree>
    <p:extLst>
      <p:ext uri="{BB962C8B-B14F-4D97-AF65-F5344CB8AC3E}">
        <p14:creationId xmlns:p14="http://schemas.microsoft.com/office/powerpoint/2010/main" val="26999038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Points</a:t>
            </a:r>
          </a:p>
        </p:txBody>
      </p:sp>
      <p:sp>
        <p:nvSpPr>
          <p:cNvPr id="3" name="Content Placeholder 2"/>
          <p:cNvSpPr>
            <a:spLocks noGrp="1"/>
          </p:cNvSpPr>
          <p:nvPr>
            <p:ph idx="1"/>
          </p:nvPr>
        </p:nvSpPr>
        <p:spPr>
          <a:xfrm>
            <a:off x="5118447" y="1209586"/>
            <a:ext cx="6281873" cy="5248622"/>
          </a:xfrm>
        </p:spPr>
        <p:txBody>
          <a:bodyPr>
            <a:normAutofit/>
          </a:bodyPr>
          <a:lstStyle/>
          <a:p>
            <a:pPr>
              <a:spcAft>
                <a:spcPts val="1200"/>
              </a:spcAft>
            </a:pPr>
            <a:r>
              <a:rPr lang="en-US" sz="2000" dirty="0"/>
              <a:t>Obesity is a disease of high adiposity, identified through BMI, BMI percentile, or weight for length.</a:t>
            </a:r>
          </a:p>
          <a:p>
            <a:pPr>
              <a:spcAft>
                <a:spcPts val="1200"/>
              </a:spcAft>
            </a:pPr>
            <a:r>
              <a:rPr lang="en-US" sz="2000" dirty="0"/>
              <a:t>BMI is not perfect, but works to identify excess adiposity on a population level.</a:t>
            </a:r>
          </a:p>
          <a:p>
            <a:pPr>
              <a:spcAft>
                <a:spcPts val="1200"/>
              </a:spcAft>
            </a:pPr>
            <a:r>
              <a:rPr lang="en-US" sz="2000" dirty="0"/>
              <a:t>BMI cannot be directly used to measure obesity among children because different amounts of fat are expected and healthy at different ages and by child sex.</a:t>
            </a:r>
          </a:p>
          <a:p>
            <a:pPr>
              <a:spcAft>
                <a:spcPts val="1200"/>
              </a:spcAft>
            </a:pPr>
            <a:r>
              <a:rPr lang="en-US" sz="2000" dirty="0"/>
              <a:t>Overall in the US, 34% of adults and 17% of children have obesity.</a:t>
            </a:r>
          </a:p>
          <a:p>
            <a:pPr>
              <a:spcAft>
                <a:spcPts val="1200"/>
              </a:spcAft>
            </a:pPr>
            <a:r>
              <a:rPr lang="en-US" sz="2000" dirty="0"/>
              <a:t> Disparities in obesity prevalence by socioeconomic status, sex, race, and ethnicity predominantly exist due to social forces.</a:t>
            </a:r>
            <a:endParaRPr lang="en-US" dirty="0"/>
          </a:p>
          <a:p>
            <a:endParaRPr lang="en-US" dirty="0"/>
          </a:p>
        </p:txBody>
      </p:sp>
    </p:spTree>
    <p:extLst>
      <p:ext uri="{BB962C8B-B14F-4D97-AF65-F5344CB8AC3E}">
        <p14:creationId xmlns:p14="http://schemas.microsoft.com/office/powerpoint/2010/main" val="2424668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a:bodyPr>
          <a:lstStyle/>
          <a:p>
            <a:r>
              <a:rPr lang="en-US" sz="2800" dirty="0"/>
              <a:t>Three main topics</a:t>
            </a:r>
          </a:p>
          <a:p>
            <a:pPr lvl="1"/>
            <a:r>
              <a:rPr lang="en-US" sz="2400" dirty="0"/>
              <a:t>Causes and trends in obesity</a:t>
            </a:r>
          </a:p>
          <a:p>
            <a:pPr lvl="1"/>
            <a:r>
              <a:rPr lang="en-US" sz="2400" dirty="0"/>
              <a:t>Related chronic health outcomes</a:t>
            </a:r>
          </a:p>
          <a:p>
            <a:pPr lvl="1"/>
            <a:r>
              <a:rPr lang="en-US" sz="2400" dirty="0"/>
              <a:t>Interventions and policy approaches</a:t>
            </a:r>
          </a:p>
        </p:txBody>
      </p:sp>
    </p:spTree>
    <p:extLst>
      <p:ext uri="{BB962C8B-B14F-4D97-AF65-F5344CB8AC3E}">
        <p14:creationId xmlns:p14="http://schemas.microsoft.com/office/powerpoint/2010/main" val="28585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Format</a:t>
            </a:r>
          </a:p>
        </p:txBody>
      </p:sp>
      <p:sp>
        <p:nvSpPr>
          <p:cNvPr id="3" name="Content Placeholder 2"/>
          <p:cNvSpPr>
            <a:spLocks noGrp="1"/>
          </p:cNvSpPr>
          <p:nvPr>
            <p:ph idx="1"/>
          </p:nvPr>
        </p:nvSpPr>
        <p:spPr/>
        <p:txBody>
          <a:bodyPr>
            <a:normAutofit/>
          </a:bodyPr>
          <a:lstStyle/>
          <a:p>
            <a:r>
              <a:rPr lang="en-US" sz="2400" dirty="0"/>
              <a:t>2 Lectures per week, often one by each of us</a:t>
            </a:r>
          </a:p>
          <a:p>
            <a:r>
              <a:rPr lang="en-US" sz="2400" dirty="0"/>
              <a:t>Lots of discussions and activities</a:t>
            </a:r>
          </a:p>
        </p:txBody>
      </p:sp>
    </p:spTree>
    <p:extLst>
      <p:ext uri="{BB962C8B-B14F-4D97-AF65-F5344CB8AC3E}">
        <p14:creationId xmlns:p14="http://schemas.microsoft.com/office/powerpoint/2010/main" val="208462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94F2-B833-6146-85D8-D9A22085EFEC}"/>
              </a:ext>
            </a:extLst>
          </p:cNvPr>
          <p:cNvSpPr>
            <a:spLocks noGrp="1"/>
          </p:cNvSpPr>
          <p:nvPr>
            <p:ph type="title"/>
          </p:nvPr>
        </p:nvSpPr>
        <p:spPr/>
        <p:txBody>
          <a:bodyPr/>
          <a:lstStyle/>
          <a:p>
            <a:r>
              <a:rPr lang="en-US" dirty="0"/>
              <a:t>This class Aspires to be a conversation</a:t>
            </a:r>
          </a:p>
        </p:txBody>
      </p:sp>
      <p:sp>
        <p:nvSpPr>
          <p:cNvPr id="4" name="Text Placeholder 3">
            <a:extLst>
              <a:ext uri="{FF2B5EF4-FFF2-40B4-BE49-F238E27FC236}">
                <a16:creationId xmlns:a16="http://schemas.microsoft.com/office/drawing/2014/main" id="{99C2A498-4710-B846-98F1-7760E33C9C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299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231135" y="964691"/>
            <a:ext cx="7729727" cy="1188719"/>
          </a:xfrm>
          <a:prstGeom prst="rect">
            <a:avLst/>
          </a:prstGeom>
          <a:solidFill>
            <a:srgbClr val="FFFFFF"/>
          </a:solidFill>
          <a:ln w="31750" cap="sq" cmpd="sng">
            <a:solidFill>
              <a:srgbClr val="404040"/>
            </a:solidFill>
            <a:prstDash val="solid"/>
            <a:miter lim="800000"/>
            <a:headEnd type="none" w="med" len="med"/>
            <a:tailEnd type="none" w="med" len="med"/>
          </a:ln>
        </p:spPr>
        <p:txBody>
          <a:bodyPr vert="horz" lIns="182867" tIns="182867" rIns="182867" bIns="182867" rtlCol="0" anchor="ctr" anchorCtr="0">
            <a:noAutofit/>
          </a:bodyPr>
          <a:lstStyle/>
          <a:p>
            <a:pPr>
              <a:spcBef>
                <a:spcPts val="0"/>
              </a:spcBef>
              <a:buClr>
                <a:srgbClr val="262626"/>
              </a:buClr>
              <a:buSzPct val="25000"/>
            </a:pPr>
            <a:r>
              <a:rPr lang="en" sz="2400" cap="none" dirty="0">
                <a:latin typeface="Cabin"/>
                <a:ea typeface="Cabin"/>
                <a:cs typeface="Cabin"/>
                <a:sym typeface="Cabin"/>
              </a:rPr>
              <a:t>OBESITY AND HOW WE TALK ABOUT IT</a:t>
            </a:r>
          </a:p>
        </p:txBody>
      </p:sp>
      <p:sp>
        <p:nvSpPr>
          <p:cNvPr id="170" name="Shape 170"/>
          <p:cNvSpPr txBox="1">
            <a:spLocks noGrp="1"/>
          </p:cNvSpPr>
          <p:nvPr>
            <p:ph type="body" idx="1"/>
          </p:nvPr>
        </p:nvSpPr>
        <p:spPr>
          <a:xfrm>
            <a:off x="2231200" y="2153401"/>
            <a:ext cx="7729600" cy="4349599"/>
          </a:xfrm>
          <a:prstGeom prst="rect">
            <a:avLst/>
          </a:prstGeom>
        </p:spPr>
        <p:txBody>
          <a:bodyPr vert="horz" lIns="91433" tIns="91433" rIns="91433" bIns="91433" rtlCol="0" anchor="t" anchorCtr="0">
            <a:noAutofit/>
          </a:bodyPr>
          <a:lstStyle/>
          <a:p>
            <a:pPr>
              <a:spcBef>
                <a:spcPts val="0"/>
              </a:spcBef>
              <a:spcAft>
                <a:spcPts val="600"/>
              </a:spcAft>
            </a:pPr>
            <a:r>
              <a:rPr lang="en" sz="2400" dirty="0"/>
              <a:t>Obesity </a:t>
            </a:r>
            <a:r>
              <a:rPr lang="en-US" sz="2400" dirty="0"/>
              <a:t>can be</a:t>
            </a:r>
            <a:r>
              <a:rPr lang="en" sz="2400" dirty="0"/>
              <a:t> hard to talk about.</a:t>
            </a:r>
          </a:p>
          <a:p>
            <a:pPr lvl="1">
              <a:spcBef>
                <a:spcPts val="0"/>
              </a:spcBef>
              <a:spcAft>
                <a:spcPts val="600"/>
              </a:spcAft>
            </a:pPr>
            <a:r>
              <a:rPr lang="en" sz="1800" dirty="0"/>
              <a:t>Words and perspectives that don’t bother one person, may bother another.</a:t>
            </a:r>
          </a:p>
          <a:p>
            <a:pPr>
              <a:spcBef>
                <a:spcPts val="0"/>
              </a:spcBef>
              <a:spcAft>
                <a:spcPts val="600"/>
              </a:spcAft>
            </a:pPr>
            <a:r>
              <a:rPr lang="en" sz="2400" dirty="0"/>
              <a:t>We expect everyone in this course to come from a place of empathy and consideration.</a:t>
            </a:r>
            <a:r>
              <a:rPr lang="en" sz="2000" dirty="0"/>
              <a:t>	</a:t>
            </a:r>
          </a:p>
          <a:p>
            <a:pPr lvl="1">
              <a:spcBef>
                <a:spcPts val="0"/>
              </a:spcBef>
              <a:spcAft>
                <a:spcPts val="600"/>
              </a:spcAft>
            </a:pPr>
            <a:r>
              <a:rPr lang="en" sz="1800" dirty="0"/>
              <a:t>We won’t all be perfect all the time.</a:t>
            </a:r>
          </a:p>
          <a:p>
            <a:pPr>
              <a:spcBef>
                <a:spcPts val="0"/>
              </a:spcBef>
              <a:spcAft>
                <a:spcPts val="600"/>
              </a:spcAft>
            </a:pPr>
            <a:r>
              <a:rPr lang="en" sz="2400" dirty="0"/>
              <a:t>We will try to model for you sensitive perspectives and language</a:t>
            </a:r>
          </a:p>
          <a:p>
            <a:pPr marL="609585" indent="-304792">
              <a:spcBef>
                <a:spcPts val="0"/>
              </a:spcBef>
              <a:spcAft>
                <a:spcPts val="600"/>
              </a:spcAft>
            </a:pPr>
            <a:r>
              <a:rPr lang="en-US" sz="2000" dirty="0"/>
              <a:t>Describing individuals with obesity</a:t>
            </a:r>
            <a:endParaRPr lang="en" sz="2000" dirty="0"/>
          </a:p>
          <a:p>
            <a:pPr marL="609585" indent="-304792">
              <a:spcBef>
                <a:spcPts val="0"/>
              </a:spcBef>
              <a:spcAft>
                <a:spcPts val="600"/>
              </a:spcAft>
            </a:pPr>
            <a:r>
              <a:rPr lang="en-US" sz="2000" dirty="0"/>
              <a:t>Stigmatizing perspectives</a:t>
            </a:r>
            <a:endParaRPr lang="en" sz="2000" dirty="0"/>
          </a:p>
          <a:p>
            <a:pPr>
              <a:spcBef>
                <a:spcPts val="0"/>
              </a:spcBef>
              <a:spcAft>
                <a:spcPts val="600"/>
              </a:spcAft>
            </a:pPr>
            <a:r>
              <a:rPr lang="en" sz="2400" dirty="0"/>
              <a:t>If we see any issues, we will reach out to you</a:t>
            </a:r>
          </a:p>
          <a:p>
            <a:pPr>
              <a:spcBef>
                <a:spcPts val="0"/>
              </a:spcBef>
              <a:spcAft>
                <a:spcPts val="600"/>
              </a:spcAft>
            </a:pPr>
            <a:r>
              <a:rPr lang="en" sz="2400" dirty="0"/>
              <a:t>Please share with us</a:t>
            </a:r>
          </a:p>
          <a:p>
            <a:pPr>
              <a:spcBef>
                <a:spcPts val="0"/>
              </a:spcBef>
              <a:spcAft>
                <a:spcPts val="600"/>
              </a:spcAft>
              <a:buNone/>
            </a:pPr>
            <a:r>
              <a:rPr lang="en" dirty="0"/>
              <a:t>		</a:t>
            </a:r>
          </a:p>
          <a:p>
            <a:pPr>
              <a:spcBef>
                <a:spcPts val="0"/>
              </a:spcBef>
              <a:spcAft>
                <a:spcPts val="600"/>
              </a:spcAft>
              <a:buNone/>
            </a:pPr>
            <a:endParaRPr dirty="0"/>
          </a:p>
          <a:p>
            <a:pPr>
              <a:spcBef>
                <a:spcPts val="0"/>
              </a:spcBef>
              <a:buNone/>
            </a:pPr>
            <a:endParaRPr dirty="0"/>
          </a:p>
          <a:p>
            <a:pPr>
              <a:spcBef>
                <a:spcPts val="0"/>
              </a:spcBef>
              <a:buNone/>
            </a:pPr>
            <a:endParaRPr dirty="0"/>
          </a:p>
        </p:txBody>
      </p:sp>
    </p:spTree>
    <p:extLst>
      <p:ext uri="{BB962C8B-B14F-4D97-AF65-F5344CB8AC3E}">
        <p14:creationId xmlns:p14="http://schemas.microsoft.com/office/powerpoint/2010/main" val="3283706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for class discussions</a:t>
            </a:r>
          </a:p>
        </p:txBody>
      </p:sp>
      <p:sp>
        <p:nvSpPr>
          <p:cNvPr id="3" name="Content Placeholder 2"/>
          <p:cNvSpPr>
            <a:spLocks noGrp="1"/>
          </p:cNvSpPr>
          <p:nvPr>
            <p:ph idx="1"/>
          </p:nvPr>
        </p:nvSpPr>
        <p:spPr>
          <a:xfrm>
            <a:off x="2231136" y="2401561"/>
            <a:ext cx="7729728" cy="3920411"/>
          </a:xfrm>
        </p:spPr>
        <p:txBody>
          <a:bodyPr>
            <a:normAutofit/>
          </a:bodyPr>
          <a:lstStyle/>
          <a:p>
            <a:pPr lvl="0">
              <a:spcAft>
                <a:spcPts val="600"/>
              </a:spcAft>
            </a:pPr>
            <a:r>
              <a:rPr lang="en-US" sz="3600" dirty="0"/>
              <a:t>Be aware of how much you are contributing to in-class discussions. </a:t>
            </a:r>
          </a:p>
          <a:p>
            <a:pPr lvl="0">
              <a:spcAft>
                <a:spcPts val="600"/>
              </a:spcAft>
            </a:pPr>
            <a:r>
              <a:rPr lang="en-US" sz="3600" dirty="0"/>
              <a:t>Listen respectfully. </a:t>
            </a:r>
          </a:p>
          <a:p>
            <a:pPr lvl="0">
              <a:spcAft>
                <a:spcPts val="600"/>
              </a:spcAft>
            </a:pPr>
            <a:r>
              <a:rPr lang="en-US" sz="3600" dirty="0"/>
              <a:t>Take pair work or small group work seriously. </a:t>
            </a:r>
          </a:p>
        </p:txBody>
      </p:sp>
    </p:spTree>
    <p:extLst>
      <p:ext uri="{BB962C8B-B14F-4D97-AF65-F5344CB8AC3E}">
        <p14:creationId xmlns:p14="http://schemas.microsoft.com/office/powerpoint/2010/main" val="127964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230</TotalTime>
  <Words>1756</Words>
  <Application>Microsoft Macintosh PowerPoint</Application>
  <PresentationFormat>Widescreen</PresentationFormat>
  <Paragraphs>257</Paragraphs>
  <Slides>48</Slides>
  <Notes>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Cabin</vt:lpstr>
      <vt:lpstr>Calibri</vt:lpstr>
      <vt:lpstr>Courier New</vt:lpstr>
      <vt:lpstr>Gill Sans MT</vt:lpstr>
      <vt:lpstr>Mangal</vt:lpstr>
      <vt:lpstr>Wingdings</vt:lpstr>
      <vt:lpstr>Parcel</vt:lpstr>
      <vt:lpstr>Welcome to Public Health 403</vt:lpstr>
      <vt:lpstr>Your Instructional Team</vt:lpstr>
      <vt:lpstr>Who are YOU?</vt:lpstr>
      <vt:lpstr>Some Topics We Will Cover</vt:lpstr>
      <vt:lpstr>This Course</vt:lpstr>
      <vt:lpstr>Class Format</vt:lpstr>
      <vt:lpstr>This class Aspires to be a conversation</vt:lpstr>
      <vt:lpstr>OBESITY AND HOW WE TALK ABOUT IT</vt:lpstr>
      <vt:lpstr>Guidelines for class discussions</vt:lpstr>
      <vt:lpstr>Guidelines for class discussions</vt:lpstr>
      <vt:lpstr>Guidelines for class discussions</vt:lpstr>
      <vt:lpstr>Obesity can be hard to talk about</vt:lpstr>
      <vt:lpstr>Guidelines for class discussions</vt:lpstr>
      <vt:lpstr>Class Rules</vt:lpstr>
      <vt:lpstr>What is the best hockey team in the world?</vt:lpstr>
      <vt:lpstr>Field Trip!</vt:lpstr>
      <vt:lpstr>How to Win at PUBHLTH403</vt:lpstr>
      <vt:lpstr>How will you be assessed</vt:lpstr>
      <vt:lpstr>Participation</vt:lpstr>
      <vt:lpstr>News Assignments</vt:lpstr>
      <vt:lpstr>News Assignment - How</vt:lpstr>
      <vt:lpstr>NEWS Assignment – The big day </vt:lpstr>
      <vt:lpstr>NEWS Assignment – Other’s News</vt:lpstr>
      <vt:lpstr>Can you give me an Example?</vt:lpstr>
      <vt:lpstr>NEWS assignment - Grading</vt:lpstr>
      <vt:lpstr>Writing Project</vt:lpstr>
      <vt:lpstr>Writing Project – Key Dates</vt:lpstr>
      <vt:lpstr>How DO I get Started?</vt:lpstr>
      <vt:lpstr>BUT</vt:lpstr>
      <vt:lpstr>Exams</vt:lpstr>
      <vt:lpstr>The Current State of Obesity</vt:lpstr>
      <vt:lpstr>Learning Objectives</vt:lpstr>
      <vt:lpstr>What is obesity?</vt:lpstr>
      <vt:lpstr>BMI is…</vt:lpstr>
      <vt:lpstr>PowerPoint Presentation</vt:lpstr>
      <vt:lpstr>PowerPoint Presentation</vt:lpstr>
      <vt:lpstr>PowerPoint Presentation</vt:lpstr>
      <vt:lpstr>Obesity is more prevalent in the US than in Canada</vt:lpstr>
      <vt:lpstr>PowerPoint Presentation</vt:lpstr>
      <vt:lpstr>Are individuals of low socioeconomic status more likely to have obesity?</vt:lpstr>
      <vt:lpstr>Relationship between education and obesity prevalence differs differently by race/ethnicity</vt:lpstr>
      <vt:lpstr>Body Mass Index in Children</vt:lpstr>
      <vt:lpstr>PowerPoint Presentation</vt:lpstr>
      <vt:lpstr>Obesity is more prevalent among children  in the US vs. Canada among all age groups</vt:lpstr>
      <vt:lpstr>Prevalence of obesity among children in the US by sex and race/ethnicity</vt:lpstr>
      <vt:lpstr>What about children under 2?</vt:lpstr>
      <vt:lpstr>WHO vs. CDC growth charts for US children &lt; 2 years, 1999-2004</vt:lpstr>
      <vt:lpstr>Key Points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Public Health 403</dc:title>
  <dc:creator>Dave Bridges</dc:creator>
  <cp:lastModifiedBy>Dave Bridges</cp:lastModifiedBy>
  <cp:revision>45</cp:revision>
  <cp:lastPrinted>2017-09-05T12:03:43Z</cp:lastPrinted>
  <dcterms:created xsi:type="dcterms:W3CDTF">2017-08-30T23:46:17Z</dcterms:created>
  <dcterms:modified xsi:type="dcterms:W3CDTF">2018-08-23T16:44:39Z</dcterms:modified>
</cp:coreProperties>
</file>